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handoutMasterIdLst>
    <p:handoutMasterId r:id="rId23"/>
  </p:handoutMasterIdLst>
  <p:sldIdLst>
    <p:sldId id="256" r:id="rId5"/>
    <p:sldId id="353" r:id="rId6"/>
    <p:sldId id="279" r:id="rId7"/>
    <p:sldId id="295" r:id="rId8"/>
    <p:sldId id="264" r:id="rId9"/>
    <p:sldId id="297" r:id="rId10"/>
    <p:sldId id="299" r:id="rId11"/>
    <p:sldId id="334" r:id="rId12"/>
    <p:sldId id="333" r:id="rId13"/>
    <p:sldId id="336" r:id="rId14"/>
    <p:sldId id="335" r:id="rId15"/>
    <p:sldId id="338" r:id="rId16"/>
    <p:sldId id="337" r:id="rId17"/>
    <p:sldId id="340" r:id="rId18"/>
    <p:sldId id="339" r:id="rId19"/>
    <p:sldId id="342" r:id="rId20"/>
    <p:sldId id="341" r:id="rId21"/>
  </p:sldIdLst>
  <p:sldSz cx="24387175" cy="13716000"/>
  <p:notesSz cx="6858000" cy="9144000"/>
  <p:defaultTextStyle>
    <a:defPPr>
      <a:defRPr lang="en-US"/>
    </a:defPPr>
    <a:lvl1pPr marL="0" algn="l" defTabSz="1828845" rtl="0" eaLnBrk="1" latinLnBrk="0" hangingPunct="1">
      <a:defRPr sz="3600" kern="1200">
        <a:solidFill>
          <a:schemeClr val="tx1"/>
        </a:solidFill>
        <a:latin typeface="+mn-lt"/>
        <a:ea typeface="+mn-ea"/>
        <a:cs typeface="+mn-cs"/>
      </a:defRPr>
    </a:lvl1pPr>
    <a:lvl2pPr marL="914424" algn="l" defTabSz="1828845" rtl="0" eaLnBrk="1" latinLnBrk="0" hangingPunct="1">
      <a:defRPr sz="3600" kern="1200">
        <a:solidFill>
          <a:schemeClr val="tx1"/>
        </a:solidFill>
        <a:latin typeface="+mn-lt"/>
        <a:ea typeface="+mn-ea"/>
        <a:cs typeface="+mn-cs"/>
      </a:defRPr>
    </a:lvl2pPr>
    <a:lvl3pPr marL="1828845" algn="l" defTabSz="1828845" rtl="0" eaLnBrk="1" latinLnBrk="0" hangingPunct="1">
      <a:defRPr sz="3600" kern="1200">
        <a:solidFill>
          <a:schemeClr val="tx1"/>
        </a:solidFill>
        <a:latin typeface="+mn-lt"/>
        <a:ea typeface="+mn-ea"/>
        <a:cs typeface="+mn-cs"/>
      </a:defRPr>
    </a:lvl3pPr>
    <a:lvl4pPr marL="2743269" algn="l" defTabSz="1828845" rtl="0" eaLnBrk="1" latinLnBrk="0" hangingPunct="1">
      <a:defRPr sz="3600" kern="1200">
        <a:solidFill>
          <a:schemeClr val="tx1"/>
        </a:solidFill>
        <a:latin typeface="+mn-lt"/>
        <a:ea typeface="+mn-ea"/>
        <a:cs typeface="+mn-cs"/>
      </a:defRPr>
    </a:lvl4pPr>
    <a:lvl5pPr marL="3657691" algn="l" defTabSz="1828845" rtl="0" eaLnBrk="1" latinLnBrk="0" hangingPunct="1">
      <a:defRPr sz="3600" kern="1200">
        <a:solidFill>
          <a:schemeClr val="tx1"/>
        </a:solidFill>
        <a:latin typeface="+mn-lt"/>
        <a:ea typeface="+mn-ea"/>
        <a:cs typeface="+mn-cs"/>
      </a:defRPr>
    </a:lvl5pPr>
    <a:lvl6pPr marL="4572115" algn="l" defTabSz="1828845" rtl="0" eaLnBrk="1" latinLnBrk="0" hangingPunct="1">
      <a:defRPr sz="3600" kern="1200">
        <a:solidFill>
          <a:schemeClr val="tx1"/>
        </a:solidFill>
        <a:latin typeface="+mn-lt"/>
        <a:ea typeface="+mn-ea"/>
        <a:cs typeface="+mn-cs"/>
      </a:defRPr>
    </a:lvl6pPr>
    <a:lvl7pPr marL="5486536" algn="l" defTabSz="1828845" rtl="0" eaLnBrk="1" latinLnBrk="0" hangingPunct="1">
      <a:defRPr sz="3600" kern="1200">
        <a:solidFill>
          <a:schemeClr val="tx1"/>
        </a:solidFill>
        <a:latin typeface="+mn-lt"/>
        <a:ea typeface="+mn-ea"/>
        <a:cs typeface="+mn-cs"/>
      </a:defRPr>
    </a:lvl7pPr>
    <a:lvl8pPr marL="6400960" algn="l" defTabSz="1828845" rtl="0" eaLnBrk="1" latinLnBrk="0" hangingPunct="1">
      <a:defRPr sz="3600" kern="1200">
        <a:solidFill>
          <a:schemeClr val="tx1"/>
        </a:solidFill>
        <a:latin typeface="+mn-lt"/>
        <a:ea typeface="+mn-ea"/>
        <a:cs typeface="+mn-cs"/>
      </a:defRPr>
    </a:lvl8pPr>
    <a:lvl9pPr marL="7315384" algn="l" defTabSz="1828845"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68074"/>
    <a:srgbClr val="39827E"/>
    <a:srgbClr val="2E4117"/>
    <a:srgbClr val="802F2D"/>
    <a:srgbClr val="5B7F95"/>
    <a:srgbClr val="5C4E63"/>
    <a:srgbClr val="D86018"/>
    <a:srgbClr val="DEEBF7"/>
    <a:srgbClr val="0066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1A7080-9E88-4A5A-14B4-DDA40E2BFD02}" v="187" dt="2021-09-21T02:40:09.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79" autoAdjust="0"/>
    <p:restoredTop sz="94652" autoAdjust="0"/>
  </p:normalViewPr>
  <p:slideViewPr>
    <p:cSldViewPr snapToGrid="0">
      <p:cViewPr varScale="1">
        <p:scale>
          <a:sx n="36" d="100"/>
          <a:sy n="36" d="100"/>
        </p:scale>
        <p:origin x="978" y="96"/>
      </p:cViewPr>
      <p:guideLst/>
    </p:cSldViewPr>
  </p:slideViewPr>
  <p:outlineViewPr>
    <p:cViewPr>
      <p:scale>
        <a:sx n="33" d="100"/>
        <a:sy n="33" d="100"/>
      </p:scale>
      <p:origin x="0" y="-2826"/>
    </p:cViewPr>
  </p:outlineViewPr>
  <p:notesTextViewPr>
    <p:cViewPr>
      <p:scale>
        <a:sx n="1" d="1"/>
        <a:sy n="1" d="1"/>
      </p:scale>
      <p:origin x="0" y="0"/>
    </p:cViewPr>
  </p:notesTextViewPr>
  <p:notesViewPr>
    <p:cSldViewPr snapToGrid="0">
      <p:cViewPr varScale="1">
        <p:scale>
          <a:sx n="58" d="100"/>
          <a:sy n="58" d="100"/>
        </p:scale>
        <p:origin x="30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a Hegeman" userId="S::khegeman@slam.org::fff1a2e7-b37a-4aa4-8f19-f0ac7e091950" providerId="AD" clId="Web-{D11A7080-9E88-4A5A-14B4-DDA40E2BFD02}"/>
    <pc:docChg chg="modSld">
      <pc:chgData name="Kira Hegeman" userId="S::khegeman@slam.org::fff1a2e7-b37a-4aa4-8f19-f0ac7e091950" providerId="AD" clId="Web-{D11A7080-9E88-4A5A-14B4-DDA40E2BFD02}" dt="2021-09-21T02:40:09.432" v="99" actId="20577"/>
      <pc:docMkLst>
        <pc:docMk/>
      </pc:docMkLst>
      <pc:sldChg chg="modSp">
        <pc:chgData name="Kira Hegeman" userId="S::khegeman@slam.org::fff1a2e7-b37a-4aa4-8f19-f0ac7e091950" providerId="AD" clId="Web-{D11A7080-9E88-4A5A-14B4-DDA40E2BFD02}" dt="2021-09-21T02:33:41.468" v="45" actId="1076"/>
        <pc:sldMkLst>
          <pc:docMk/>
          <pc:sldMk cId="2346815489" sldId="264"/>
        </pc:sldMkLst>
        <pc:spChg chg="mod">
          <ac:chgData name="Kira Hegeman" userId="S::khegeman@slam.org::fff1a2e7-b37a-4aa4-8f19-f0ac7e091950" providerId="AD" clId="Web-{D11A7080-9E88-4A5A-14B4-DDA40E2BFD02}" dt="2021-09-21T02:33:41.468" v="45" actId="1076"/>
          <ac:spMkLst>
            <pc:docMk/>
            <pc:sldMk cId="2346815489" sldId="264"/>
            <ac:spMk id="4" creationId="{2B5F081B-6F0C-4864-AFAB-9DD4567852E8}"/>
          </ac:spMkLst>
        </pc:spChg>
        <pc:spChg chg="mod">
          <ac:chgData name="Kira Hegeman" userId="S::khegeman@slam.org::fff1a2e7-b37a-4aa4-8f19-f0ac7e091950" providerId="AD" clId="Web-{D11A7080-9E88-4A5A-14B4-DDA40E2BFD02}" dt="2021-09-21T02:33:19.468" v="42" actId="1076"/>
          <ac:spMkLst>
            <pc:docMk/>
            <pc:sldMk cId="2346815489" sldId="264"/>
            <ac:spMk id="6" creationId="{9AB6C786-BA6F-41FF-A871-52B90E69FDA7}"/>
          </ac:spMkLst>
        </pc:spChg>
      </pc:sldChg>
      <pc:sldChg chg="modSp">
        <pc:chgData name="Kira Hegeman" userId="S::khegeman@slam.org::fff1a2e7-b37a-4aa4-8f19-f0ac7e091950" providerId="AD" clId="Web-{D11A7080-9E88-4A5A-14B4-DDA40E2BFD02}" dt="2021-09-21T02:34:38.686" v="49" actId="20577"/>
        <pc:sldMkLst>
          <pc:docMk/>
          <pc:sldMk cId="1000862605" sldId="299"/>
        </pc:sldMkLst>
        <pc:spChg chg="mod">
          <ac:chgData name="Kira Hegeman" userId="S::khegeman@slam.org::fff1a2e7-b37a-4aa4-8f19-f0ac7e091950" providerId="AD" clId="Web-{D11A7080-9E88-4A5A-14B4-DDA40E2BFD02}" dt="2021-09-21T02:34:38.686" v="49" actId="20577"/>
          <ac:spMkLst>
            <pc:docMk/>
            <pc:sldMk cId="1000862605" sldId="299"/>
            <ac:spMk id="6" creationId="{32365CC1-2BC6-468D-B716-8DE9DF6685CB}"/>
          </ac:spMkLst>
        </pc:spChg>
      </pc:sldChg>
      <pc:sldChg chg="modSp">
        <pc:chgData name="Kira Hegeman" userId="S::khegeman@slam.org::fff1a2e7-b37a-4aa4-8f19-f0ac7e091950" providerId="AD" clId="Web-{D11A7080-9E88-4A5A-14B4-DDA40E2BFD02}" dt="2021-09-21T02:35:34.497" v="56" actId="20577"/>
        <pc:sldMkLst>
          <pc:docMk/>
          <pc:sldMk cId="3567423077" sldId="333"/>
        </pc:sldMkLst>
        <pc:spChg chg="mod">
          <ac:chgData name="Kira Hegeman" userId="S::khegeman@slam.org::fff1a2e7-b37a-4aa4-8f19-f0ac7e091950" providerId="AD" clId="Web-{D11A7080-9E88-4A5A-14B4-DDA40E2BFD02}" dt="2021-09-21T02:35:34.497" v="56" actId="20577"/>
          <ac:spMkLst>
            <pc:docMk/>
            <pc:sldMk cId="3567423077" sldId="333"/>
            <ac:spMk id="6" creationId="{32365CC1-2BC6-468D-B716-8DE9DF6685CB}"/>
          </ac:spMkLst>
        </pc:spChg>
      </pc:sldChg>
      <pc:sldChg chg="modSp">
        <pc:chgData name="Kira Hegeman" userId="S::khegeman@slam.org::fff1a2e7-b37a-4aa4-8f19-f0ac7e091950" providerId="AD" clId="Web-{D11A7080-9E88-4A5A-14B4-DDA40E2BFD02}" dt="2021-09-21T02:36:55.669" v="68" actId="20577"/>
        <pc:sldMkLst>
          <pc:docMk/>
          <pc:sldMk cId="3765853651" sldId="335"/>
        </pc:sldMkLst>
        <pc:spChg chg="mod">
          <ac:chgData name="Kira Hegeman" userId="S::khegeman@slam.org::fff1a2e7-b37a-4aa4-8f19-f0ac7e091950" providerId="AD" clId="Web-{D11A7080-9E88-4A5A-14B4-DDA40E2BFD02}" dt="2021-09-21T02:36:34.590" v="65" actId="1076"/>
          <ac:spMkLst>
            <pc:docMk/>
            <pc:sldMk cId="3765853651" sldId="335"/>
            <ac:spMk id="5" creationId="{941D396F-92AC-411B-9AB0-74D2B59643F3}"/>
          </ac:spMkLst>
        </pc:spChg>
        <pc:spChg chg="mod">
          <ac:chgData name="Kira Hegeman" userId="S::khegeman@slam.org::fff1a2e7-b37a-4aa4-8f19-f0ac7e091950" providerId="AD" clId="Web-{D11A7080-9E88-4A5A-14B4-DDA40E2BFD02}" dt="2021-09-21T02:36:55.669" v="68" actId="20577"/>
          <ac:spMkLst>
            <pc:docMk/>
            <pc:sldMk cId="3765853651" sldId="335"/>
            <ac:spMk id="6" creationId="{32365CC1-2BC6-468D-B716-8DE9DF6685CB}"/>
          </ac:spMkLst>
        </pc:spChg>
      </pc:sldChg>
      <pc:sldChg chg="modSp">
        <pc:chgData name="Kira Hegeman" userId="S::khegeman@slam.org::fff1a2e7-b37a-4aa4-8f19-f0ac7e091950" providerId="AD" clId="Web-{D11A7080-9E88-4A5A-14B4-DDA40E2BFD02}" dt="2021-09-21T02:38:19.308" v="75" actId="20577"/>
        <pc:sldMkLst>
          <pc:docMk/>
          <pc:sldMk cId="3453382661" sldId="337"/>
        </pc:sldMkLst>
        <pc:spChg chg="mod">
          <ac:chgData name="Kira Hegeman" userId="S::khegeman@slam.org::fff1a2e7-b37a-4aa4-8f19-f0ac7e091950" providerId="AD" clId="Web-{D11A7080-9E88-4A5A-14B4-DDA40E2BFD02}" dt="2021-09-21T02:38:19.308" v="75" actId="20577"/>
          <ac:spMkLst>
            <pc:docMk/>
            <pc:sldMk cId="3453382661" sldId="337"/>
            <ac:spMk id="6" creationId="{32365CC1-2BC6-468D-B716-8DE9DF6685CB}"/>
          </ac:spMkLst>
        </pc:spChg>
      </pc:sldChg>
      <pc:sldChg chg="modSp">
        <pc:chgData name="Kira Hegeman" userId="S::khegeman@slam.org::fff1a2e7-b37a-4aa4-8f19-f0ac7e091950" providerId="AD" clId="Web-{D11A7080-9E88-4A5A-14B4-DDA40E2BFD02}" dt="2021-09-21T02:40:02.135" v="96" actId="20577"/>
        <pc:sldMkLst>
          <pc:docMk/>
          <pc:sldMk cId="998446981" sldId="339"/>
        </pc:sldMkLst>
        <pc:spChg chg="mod">
          <ac:chgData name="Kira Hegeman" userId="S::khegeman@slam.org::fff1a2e7-b37a-4aa4-8f19-f0ac7e091950" providerId="AD" clId="Web-{D11A7080-9E88-4A5A-14B4-DDA40E2BFD02}" dt="2021-09-21T02:40:02.135" v="96" actId="20577"/>
          <ac:spMkLst>
            <pc:docMk/>
            <pc:sldMk cId="998446981" sldId="339"/>
            <ac:spMk id="6" creationId="{32365CC1-2BC6-468D-B716-8DE9DF6685CB}"/>
          </ac:spMkLst>
        </pc:spChg>
      </pc:sldChg>
      <pc:sldChg chg="modSp">
        <pc:chgData name="Kira Hegeman" userId="S::khegeman@slam.org::fff1a2e7-b37a-4aa4-8f19-f0ac7e091950" providerId="AD" clId="Web-{D11A7080-9E88-4A5A-14B4-DDA40E2BFD02}" dt="2021-09-21T02:40:09.432" v="99" actId="20577"/>
        <pc:sldMkLst>
          <pc:docMk/>
          <pc:sldMk cId="366418057" sldId="341"/>
        </pc:sldMkLst>
        <pc:spChg chg="mod">
          <ac:chgData name="Kira Hegeman" userId="S::khegeman@slam.org::fff1a2e7-b37a-4aa4-8f19-f0ac7e091950" providerId="AD" clId="Web-{D11A7080-9E88-4A5A-14B4-DDA40E2BFD02}" dt="2021-09-21T02:40:09.432" v="99" actId="20577"/>
          <ac:spMkLst>
            <pc:docMk/>
            <pc:sldMk cId="366418057" sldId="341"/>
            <ac:spMk id="6" creationId="{32365CC1-2BC6-468D-B716-8DE9DF6685CB}"/>
          </ac:spMkLst>
        </pc:spChg>
      </pc:sldChg>
    </pc:docChg>
  </pc:docChgLst>
  <pc:docChgLst>
    <pc:chgData name="Kira Hegeman" userId="fff1a2e7-b37a-4aa4-8f19-f0ac7e091950" providerId="ADAL" clId="{F901C293-89D7-4E58-9C13-CC6052B861B7}"/>
    <pc:docChg chg="modSld">
      <pc:chgData name="Kira Hegeman" userId="fff1a2e7-b37a-4aa4-8f19-f0ac7e091950" providerId="ADAL" clId="{F901C293-89D7-4E58-9C13-CC6052B861B7}" dt="2021-09-21T22:17:40.019" v="9" actId="255"/>
      <pc:docMkLst>
        <pc:docMk/>
      </pc:docMkLst>
      <pc:sldChg chg="modSp">
        <pc:chgData name="Kira Hegeman" userId="fff1a2e7-b37a-4aa4-8f19-f0ac7e091950" providerId="ADAL" clId="{F901C293-89D7-4E58-9C13-CC6052B861B7}" dt="2021-09-21T22:17:40.019" v="9" actId="255"/>
        <pc:sldMkLst>
          <pc:docMk/>
          <pc:sldMk cId="3567423077" sldId="333"/>
        </pc:sldMkLst>
        <pc:spChg chg="mod">
          <ac:chgData name="Kira Hegeman" userId="fff1a2e7-b37a-4aa4-8f19-f0ac7e091950" providerId="ADAL" clId="{F901C293-89D7-4E58-9C13-CC6052B861B7}" dt="2021-09-21T22:17:40.019" v="9" actId="255"/>
          <ac:spMkLst>
            <pc:docMk/>
            <pc:sldMk cId="3567423077" sldId="333"/>
            <ac:spMk id="6" creationId="{32365CC1-2BC6-468D-B716-8DE9DF6685C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396BA0-949E-B144-9762-2FC55E31DB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ECCB58-0CC6-C44E-A38A-B463ED8A0F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AC3008-C94D-C140-8A27-418763F7FECB}" type="datetimeFigureOut">
              <a:rPr lang="en-US" smtClean="0"/>
              <a:t>9/21/2021</a:t>
            </a:fld>
            <a:endParaRPr lang="en-US"/>
          </a:p>
        </p:txBody>
      </p:sp>
      <p:sp>
        <p:nvSpPr>
          <p:cNvPr id="4" name="Footer Placeholder 3">
            <a:extLst>
              <a:ext uri="{FF2B5EF4-FFF2-40B4-BE49-F238E27FC236}">
                <a16:creationId xmlns:a16="http://schemas.microsoft.com/office/drawing/2014/main" id="{ACE41EAC-5F1F-9F47-AD76-10F09A205F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5F4736-3C98-B14B-BF60-5BD79AEA6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E2F513-A6FB-DE42-9EDE-4A99D821C278}" type="slidenum">
              <a:rPr lang="en-US" smtClean="0"/>
              <a:t>‹#›</a:t>
            </a:fld>
            <a:endParaRPr lang="en-US"/>
          </a:p>
        </p:txBody>
      </p:sp>
    </p:spTree>
    <p:extLst>
      <p:ext uri="{BB962C8B-B14F-4D97-AF65-F5344CB8AC3E}">
        <p14:creationId xmlns:p14="http://schemas.microsoft.com/office/powerpoint/2010/main" val="1535417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20037-D204-467F-AEE3-79F3DAA89EE3}"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C43E1-A94E-4533-B55D-B727F6DB08E6}" type="slidenum">
              <a:rPr lang="en-US" smtClean="0"/>
              <a:t>‹#›</a:t>
            </a:fld>
            <a:endParaRPr lang="en-US"/>
          </a:p>
        </p:txBody>
      </p:sp>
    </p:spTree>
    <p:extLst>
      <p:ext uri="{BB962C8B-B14F-4D97-AF65-F5344CB8AC3E}">
        <p14:creationId xmlns:p14="http://schemas.microsoft.com/office/powerpoint/2010/main" val="274192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1C43E1-A94E-4533-B55D-B727F6DB08E6}" type="slidenum">
              <a:rPr lang="en-US" smtClean="0"/>
              <a:t>1</a:t>
            </a:fld>
            <a:endParaRPr lang="en-US"/>
          </a:p>
        </p:txBody>
      </p:sp>
    </p:spTree>
    <p:extLst>
      <p:ext uri="{BB962C8B-B14F-4D97-AF65-F5344CB8AC3E}">
        <p14:creationId xmlns:p14="http://schemas.microsoft.com/office/powerpoint/2010/main" val="41263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10</a:t>
            </a:fld>
            <a:endParaRPr lang="en-US"/>
          </a:p>
        </p:txBody>
      </p:sp>
    </p:spTree>
    <p:extLst>
      <p:ext uri="{BB962C8B-B14F-4D97-AF65-F5344CB8AC3E}">
        <p14:creationId xmlns:p14="http://schemas.microsoft.com/office/powerpoint/2010/main" val="228845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About the Artwork: </a:t>
            </a:r>
            <a:r>
              <a:rPr lang="en-US" dirty="0"/>
              <a:t> </a:t>
            </a:r>
          </a:p>
          <a:p>
            <a:r>
              <a:rPr lang="en-US"/>
              <a:t>Machinery and human form merge in this image. Much of Manuel Hughes’ work contested damaging stereotypes while celebrating Black culture. As he explained, “Everyone was focused on the political struggle during the late 1960s and early 70s....I was doing Black imagery to reinforce what Black people were feeling at that time.” </a:t>
            </a:r>
            <a:endParaRPr lang="en-US" dirty="0"/>
          </a:p>
          <a:p>
            <a:endParaRPr lang="en-US" dirty="0"/>
          </a:p>
          <a:p>
            <a:r>
              <a:rPr lang="en-US"/>
              <a:t>Curious from walking past the People’s Art Center on his way to school as a child, Hughes enrolled himself in a class. Later, several musician friends introduced him to the Black Artists’ Group, and he worked and exhibited with other members. </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11</a:t>
            </a:fld>
            <a:endParaRPr lang="en-US"/>
          </a:p>
        </p:txBody>
      </p:sp>
    </p:spTree>
    <p:extLst>
      <p:ext uri="{BB962C8B-B14F-4D97-AF65-F5344CB8AC3E}">
        <p14:creationId xmlns:p14="http://schemas.microsoft.com/office/powerpoint/2010/main" val="3834405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12</a:t>
            </a:fld>
            <a:endParaRPr lang="en-US"/>
          </a:p>
        </p:txBody>
      </p:sp>
    </p:spTree>
    <p:extLst>
      <p:ext uri="{BB962C8B-B14F-4D97-AF65-F5344CB8AC3E}">
        <p14:creationId xmlns:p14="http://schemas.microsoft.com/office/powerpoint/2010/main" val="3297912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About the Artwork: </a:t>
            </a:r>
            <a:r>
              <a:rPr lang="en-US" dirty="0"/>
              <a:t> </a:t>
            </a:r>
          </a:p>
          <a:p>
            <a:r>
              <a:rPr lang="en-US"/>
              <a:t>Oliver Lee Jackson participated in BAG events, but his greatest influence on the group may have been his engagement with pan-African concepts, which he had honed as an instructor in the Southern Illinois University’s Experiment in Higher Education program (EHE). Partnered with dancer Katherine Dunham’s Performing Arts Training Center in East St. Louis, EHE was an incubator for the emerging field of Black studies. The apex of BAG-associated events</a:t>
            </a:r>
            <a:endParaRPr lang="en-US" dirty="0"/>
          </a:p>
          <a:p>
            <a:r>
              <a:rPr lang="en-US"/>
              <a:t>was Jackson’s </a:t>
            </a:r>
            <a:r>
              <a:rPr lang="en-US" i="1"/>
              <a:t>Images: Sons/Ancestors</a:t>
            </a:r>
            <a:r>
              <a:rPr lang="en-US"/>
              <a:t>, a multimedia, pan-African “concert-ritual prayer” held in 1971 at the newly renovated Powell Hall, which challenged the exclusion of African-centered artistic forms from such traditional venues. The following year BAG dissolved, as its core musicians left to find a foothold in the New York jazz scene. </a:t>
            </a:r>
          </a:p>
          <a:p>
            <a:endParaRPr lang="en-US" dirty="0"/>
          </a:p>
          <a:p>
            <a:r>
              <a:rPr lang="en-US"/>
              <a:t>In </a:t>
            </a:r>
            <a:r>
              <a:rPr lang="en-US" i="1"/>
              <a:t>Painting II, 1969</a:t>
            </a:r>
            <a:r>
              <a:rPr lang="en-US"/>
              <a:t>, a striking, red mask looks out over an abstracted image of a box. Representations of figural elements and body parts are on view in different parts of the image. This imagery questions conventions of Western figure painting, such as its dependence on the illusion of three-dimensional form, by abstracting the body and incorporating non-European masks. </a:t>
            </a:r>
          </a:p>
          <a:p>
            <a:endParaRPr lang="en-US" dirty="0">
              <a:cs typeface="Calibri"/>
            </a:endParaRPr>
          </a:p>
        </p:txBody>
      </p:sp>
      <p:sp>
        <p:nvSpPr>
          <p:cNvPr id="4" name="Slide Number Placeholder 3"/>
          <p:cNvSpPr>
            <a:spLocks noGrp="1"/>
          </p:cNvSpPr>
          <p:nvPr>
            <p:ph type="sldNum" sz="quarter" idx="5"/>
          </p:nvPr>
        </p:nvSpPr>
        <p:spPr/>
        <p:txBody>
          <a:bodyPr/>
          <a:lstStyle/>
          <a:p>
            <a:fld id="{FF1C43E1-A94E-4533-B55D-B727F6DB08E6}" type="slidenum">
              <a:rPr lang="en-US" smtClean="0"/>
              <a:t>13</a:t>
            </a:fld>
            <a:endParaRPr lang="en-US"/>
          </a:p>
        </p:txBody>
      </p:sp>
    </p:spTree>
    <p:extLst>
      <p:ext uri="{BB962C8B-B14F-4D97-AF65-F5344CB8AC3E}">
        <p14:creationId xmlns:p14="http://schemas.microsoft.com/office/powerpoint/2010/main" val="334265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14</a:t>
            </a:fld>
            <a:endParaRPr lang="en-US"/>
          </a:p>
        </p:txBody>
      </p:sp>
    </p:spTree>
    <p:extLst>
      <p:ext uri="{BB962C8B-B14F-4D97-AF65-F5344CB8AC3E}">
        <p14:creationId xmlns:p14="http://schemas.microsoft.com/office/powerpoint/2010/main" val="2198688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About the Artwork: </a:t>
            </a:r>
            <a:r>
              <a:rPr lang="en-US" dirty="0"/>
              <a:t> </a:t>
            </a:r>
          </a:p>
          <a:p>
            <a:r>
              <a:rPr lang="en-US"/>
              <a:t>Wood has long been a favored material for folk artists due largely to its ease of carving. These whimsically carved and painted sculptures capture their subjects in lively poses. The hummingbird alights on a wood base, with raised wings and long beak exploring a flower. The rooster stands erect with long tailfeathers and curled tongue, crowing through his open beak. </a:t>
            </a:r>
          </a:p>
          <a:p>
            <a:r>
              <a:rPr lang="en-US"/>
              <a:t>German immigrant Fritz Baurichter had experience carving as a gunsmith and was inspired by a visit to the 1904 St. Louis World's Fair to try his hand at sculpture. The folk artist created small works as gifts, carving each with charm and a sophisticated sense of design. </a:t>
            </a:r>
          </a:p>
          <a:p>
            <a:endParaRPr lang="en-US" dirty="0">
              <a:cs typeface="Calibri"/>
            </a:endParaRPr>
          </a:p>
        </p:txBody>
      </p:sp>
      <p:sp>
        <p:nvSpPr>
          <p:cNvPr id="4" name="Slide Number Placeholder 3"/>
          <p:cNvSpPr>
            <a:spLocks noGrp="1"/>
          </p:cNvSpPr>
          <p:nvPr>
            <p:ph type="sldNum" sz="quarter" idx="5"/>
          </p:nvPr>
        </p:nvSpPr>
        <p:spPr/>
        <p:txBody>
          <a:bodyPr/>
          <a:lstStyle/>
          <a:p>
            <a:fld id="{FF1C43E1-A94E-4533-B55D-B727F6DB08E6}" type="slidenum">
              <a:rPr lang="en-US" smtClean="0"/>
              <a:t>15</a:t>
            </a:fld>
            <a:endParaRPr lang="en-US"/>
          </a:p>
        </p:txBody>
      </p:sp>
    </p:spTree>
    <p:extLst>
      <p:ext uri="{BB962C8B-B14F-4D97-AF65-F5344CB8AC3E}">
        <p14:creationId xmlns:p14="http://schemas.microsoft.com/office/powerpoint/2010/main" val="23004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16</a:t>
            </a:fld>
            <a:endParaRPr lang="en-US"/>
          </a:p>
        </p:txBody>
      </p:sp>
    </p:spTree>
    <p:extLst>
      <p:ext uri="{BB962C8B-B14F-4D97-AF65-F5344CB8AC3E}">
        <p14:creationId xmlns:p14="http://schemas.microsoft.com/office/powerpoint/2010/main" val="1158515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About the Artwork: </a:t>
            </a:r>
            <a:r>
              <a:rPr lang="en-US" dirty="0"/>
              <a:t> </a:t>
            </a:r>
          </a:p>
          <a:p>
            <a:r>
              <a:rPr lang="en-US"/>
              <a:t>Southern Illinois folk sculptor Frederick Myers worked in wood, with a remarkable sensitivity to its grain and natural growth. Myers quit school at age 16 to work in the area’s coal mines. When they closed during the Great Depression, he sculptured prehistoric animal displays for Southern Illinois University while working for the WPA (Works Progress Administration). He never thought of himself as anything other than a coal miner, however, and turned down several art-related jobs in Chicago.</a:t>
            </a:r>
          </a:p>
          <a:p>
            <a:r>
              <a:rPr lang="en-US"/>
              <a:t>In his sculpture, </a:t>
            </a:r>
            <a:r>
              <a:rPr lang="en-US" i="1"/>
              <a:t>Lincoln</a:t>
            </a:r>
            <a:r>
              <a:rPr lang="en-US"/>
              <a:t>, Abraham Lincoln grasps his tie, his coat casually open. Myers carved </a:t>
            </a:r>
            <a:r>
              <a:rPr lang="en-US" i="1"/>
              <a:t>Lincoln</a:t>
            </a:r>
            <a:r>
              <a:rPr lang="en-US"/>
              <a:t> from a railroad tie taken from the coal mine and captured Lincoln’s distinctive features with sensitivity to the wood’s natural grain. Unable to afford sandpaper, he used a glass shard to polish the surface to a high sheen. </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17</a:t>
            </a:fld>
            <a:endParaRPr lang="en-US"/>
          </a:p>
        </p:txBody>
      </p:sp>
    </p:spTree>
    <p:extLst>
      <p:ext uri="{BB962C8B-B14F-4D97-AF65-F5344CB8AC3E}">
        <p14:creationId xmlns:p14="http://schemas.microsoft.com/office/powerpoint/2010/main" val="119283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2</a:t>
            </a:fld>
            <a:endParaRPr lang="en-US"/>
          </a:p>
        </p:txBody>
      </p:sp>
    </p:spTree>
    <p:extLst>
      <p:ext uri="{BB962C8B-B14F-4D97-AF65-F5344CB8AC3E}">
        <p14:creationId xmlns:p14="http://schemas.microsoft.com/office/powerpoint/2010/main" val="2589852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3</a:t>
            </a:fld>
            <a:endParaRPr lang="en-US"/>
          </a:p>
        </p:txBody>
      </p:sp>
    </p:spTree>
    <p:extLst>
      <p:ext uri="{BB962C8B-B14F-4D97-AF65-F5344CB8AC3E}">
        <p14:creationId xmlns:p14="http://schemas.microsoft.com/office/powerpoint/2010/main" val="422132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4</a:t>
            </a:fld>
            <a:endParaRPr lang="en-US"/>
          </a:p>
        </p:txBody>
      </p:sp>
    </p:spTree>
    <p:extLst>
      <p:ext uri="{BB962C8B-B14F-4D97-AF65-F5344CB8AC3E}">
        <p14:creationId xmlns:p14="http://schemas.microsoft.com/office/powerpoint/2010/main" val="99682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About this artwork:</a:t>
            </a:r>
            <a:r>
              <a:rPr lang="en-US" dirty="0"/>
              <a:t> </a:t>
            </a:r>
          </a:p>
          <a:p>
            <a:r>
              <a:rPr lang="en-US"/>
              <a:t>Muscular limbs compressed into a tight pose convey this gorilla’s physical power. The sophisticated incorporation of wood grain and reductive form attest to Houston Chandler’s artistic skill. In 1960, Chandler gave a lecture at the Saint Louis Art Museum about sculpting animals. He recommended visiting the St. Louis Zoo to get to know them up close. He wasn’t interested, however, in exactly replicating them but rather used abstraction to find what he described as “the simplicity that brings out the most powerful line of expression.”</a:t>
            </a:r>
            <a:endParaRPr lang="en-US" dirty="0"/>
          </a:p>
          <a:p>
            <a:endParaRPr lang="en-US" dirty="0"/>
          </a:p>
          <a:p>
            <a:r>
              <a:rPr lang="en-US"/>
              <a:t>Chandler taught sculpture and etching at the People’s Art Center. Having been the second African American to receive an MFA from the University of Iowa, he was one of the most highly trained instructors there. His sculpture, </a:t>
            </a:r>
            <a:r>
              <a:rPr lang="en-US" i="1"/>
              <a:t>Gorilla</a:t>
            </a:r>
            <a:r>
              <a:rPr lang="en-US"/>
              <a:t>,</a:t>
            </a:r>
            <a:r>
              <a:rPr lang="en-US" i="1" dirty="0"/>
              <a:t> </a:t>
            </a:r>
            <a:r>
              <a:rPr lang="en-US"/>
              <a:t>testifies to the level of artistry among the center’s staff. </a:t>
            </a:r>
          </a:p>
          <a:p>
            <a:r>
              <a:rPr lang="en-US" dirty="0"/>
              <a:t> </a:t>
            </a:r>
            <a:endParaRPr lang="en-US" dirty="0">
              <a:cs typeface="Calibri"/>
            </a:endParaRPr>
          </a:p>
          <a:p>
            <a:r>
              <a:rPr lang="en-US"/>
              <a:t>In addition to the People’s Art Center, Chandler taught art at Vashon High School in St. Louis, which he had previously attended as a student. A talented athlete as well as an artist, Chandler coached numerous championship track and football teams in the area. Early in his tenure at Vashon, he drew the assignment of line coach for the varsity football team. The students were particularly surprised when he regularly beat them in sprint challenges. </a:t>
            </a:r>
          </a:p>
          <a:p>
            <a:endParaRPr lang="en-US" dirty="0">
              <a:cs typeface="Calibri"/>
            </a:endParaRPr>
          </a:p>
        </p:txBody>
      </p:sp>
      <p:sp>
        <p:nvSpPr>
          <p:cNvPr id="4" name="Slide Number Placeholder 3"/>
          <p:cNvSpPr>
            <a:spLocks noGrp="1"/>
          </p:cNvSpPr>
          <p:nvPr>
            <p:ph type="sldNum" sz="quarter" idx="5"/>
          </p:nvPr>
        </p:nvSpPr>
        <p:spPr/>
        <p:txBody>
          <a:bodyPr/>
          <a:lstStyle/>
          <a:p>
            <a:fld id="{FF1C43E1-A94E-4533-B55D-B727F6DB08E6}" type="slidenum">
              <a:rPr lang="en-US" smtClean="0"/>
              <a:t>5</a:t>
            </a:fld>
            <a:endParaRPr lang="en-US"/>
          </a:p>
        </p:txBody>
      </p:sp>
    </p:spTree>
    <p:extLst>
      <p:ext uri="{BB962C8B-B14F-4D97-AF65-F5344CB8AC3E}">
        <p14:creationId xmlns:p14="http://schemas.microsoft.com/office/powerpoint/2010/main" val="396102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6</a:t>
            </a:fld>
            <a:endParaRPr lang="en-US"/>
          </a:p>
        </p:txBody>
      </p:sp>
    </p:spTree>
    <p:extLst>
      <p:ext uri="{BB962C8B-B14F-4D97-AF65-F5344CB8AC3E}">
        <p14:creationId xmlns:p14="http://schemas.microsoft.com/office/powerpoint/2010/main" val="276402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About the Artwork: </a:t>
            </a:r>
            <a:r>
              <a:rPr lang="en-US" dirty="0"/>
              <a:t> </a:t>
            </a:r>
          </a:p>
          <a:p>
            <a:r>
              <a:rPr lang="en-US"/>
              <a:t>Another longtime instructor at the People’s Art Center was Frederick Alston. Alston not only taught high school</a:t>
            </a:r>
            <a:r>
              <a:rPr lang="en-US" u="sng" dirty="0"/>
              <a:t> </a:t>
            </a:r>
            <a:r>
              <a:rPr lang="en-US"/>
              <a:t>art, but also was the first cartoonist and art director for </a:t>
            </a:r>
            <a:r>
              <a:rPr lang="en-US" i="1"/>
              <a:t>The St. Louis American </a:t>
            </a:r>
            <a:r>
              <a:rPr lang="en-US"/>
              <a:t>newspaper</a:t>
            </a:r>
            <a:r>
              <a:rPr lang="en-US" i="1"/>
              <a:t>.</a:t>
            </a:r>
            <a:r>
              <a:rPr lang="en-US"/>
              <a:t> One of Alston’s students was the artist, Spencer Banks. Banks already had a career in commercial art, and in 1939 the </a:t>
            </a:r>
            <a:r>
              <a:rPr lang="en-US" i="1"/>
              <a:t>St. Louis Argus </a:t>
            </a:r>
            <a:r>
              <a:rPr lang="en-US"/>
              <a:t>ran his short-lived comic strip “Pokenia,” one of the first to feature an African American female lead. Even though he was an established artist, Banks signed up for the very first adult class offered by the People’s Art Center in 1942. Continuing his instruction there for nearly a decade, he garnered prizes in almost every local exhibition then available to African Americans in the St. Louis area.</a:t>
            </a:r>
          </a:p>
          <a:p>
            <a:r>
              <a:rPr lang="en-US"/>
              <a:t>The quick marks that render volume in his figure sketch are sensitively balanced with his perceptive evocation of the young model’s emotional presence, demonstrating why the artist was sought out for portrait commissions throughout his career.</a:t>
            </a:r>
          </a:p>
          <a:p>
            <a:endParaRPr lang="en-US" dirty="0">
              <a:cs typeface="Calibri"/>
            </a:endParaRPr>
          </a:p>
        </p:txBody>
      </p:sp>
      <p:sp>
        <p:nvSpPr>
          <p:cNvPr id="4" name="Slide Number Placeholder 3"/>
          <p:cNvSpPr>
            <a:spLocks noGrp="1"/>
          </p:cNvSpPr>
          <p:nvPr>
            <p:ph type="sldNum" sz="quarter" idx="5"/>
          </p:nvPr>
        </p:nvSpPr>
        <p:spPr/>
        <p:txBody>
          <a:bodyPr/>
          <a:lstStyle/>
          <a:p>
            <a:fld id="{FF1C43E1-A94E-4533-B55D-B727F6DB08E6}" type="slidenum">
              <a:rPr lang="en-US" smtClean="0"/>
              <a:t>7</a:t>
            </a:fld>
            <a:endParaRPr lang="en-US"/>
          </a:p>
        </p:txBody>
      </p:sp>
    </p:spTree>
    <p:extLst>
      <p:ext uri="{BB962C8B-B14F-4D97-AF65-F5344CB8AC3E}">
        <p14:creationId xmlns:p14="http://schemas.microsoft.com/office/powerpoint/2010/main" val="227016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8</a:t>
            </a:fld>
            <a:endParaRPr lang="en-US"/>
          </a:p>
        </p:txBody>
      </p:sp>
    </p:spTree>
    <p:extLst>
      <p:ext uri="{BB962C8B-B14F-4D97-AF65-F5344CB8AC3E}">
        <p14:creationId xmlns:p14="http://schemas.microsoft.com/office/powerpoint/2010/main" val="3263361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About the Artwork: </a:t>
            </a:r>
            <a:r>
              <a:rPr lang="en-US" dirty="0"/>
              <a:t> </a:t>
            </a:r>
          </a:p>
          <a:p>
            <a:r>
              <a:rPr lang="en-US"/>
              <a:t>A band of black and white patterns melds geometric abstraction with generalized African shield and mask forms. These two interests express the merging of European avant-garde and African art at the heart of BAG.</a:t>
            </a:r>
          </a:p>
          <a:p>
            <a:r>
              <a:rPr lang="en-US"/>
              <a:t>Emilio Cruz, a New York Afro-Cuban artist, came to St. Louis in 1969 as BAG’s visual artist-in-residence. He participated in the group’s performances and taught at its center and in the nearby Pruitt-Igoe housing project. He also led college workshops and neighborhood art projects, embracing the opportunity to “work with Black people [on] our own way of saying things.” </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9</a:t>
            </a:fld>
            <a:endParaRPr lang="en-US"/>
          </a:p>
        </p:txBody>
      </p:sp>
    </p:spTree>
    <p:extLst>
      <p:ext uri="{BB962C8B-B14F-4D97-AF65-F5344CB8AC3E}">
        <p14:creationId xmlns:p14="http://schemas.microsoft.com/office/powerpoint/2010/main" val="349305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0139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6664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72" y="730250"/>
            <a:ext cx="5258485"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618" y="730250"/>
            <a:ext cx="15470614"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9689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46807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10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9922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917" y="9178927"/>
            <a:ext cx="21033938"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777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618" y="3651250"/>
            <a:ext cx="10364549"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6008" y="3651250"/>
            <a:ext cx="10364549"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0509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1"/>
            <a:ext cx="21033938"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796" y="3362326"/>
            <a:ext cx="1031691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796" y="5010150"/>
            <a:ext cx="10316917"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6007" y="3362326"/>
            <a:ext cx="103677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6007" y="5010150"/>
            <a:ext cx="1036772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569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7618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1393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7726" y="1974851"/>
            <a:ext cx="1234600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300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7726" y="1974851"/>
            <a:ext cx="12346007"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1705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smtClean="0"/>
              <a:t>9/21/2021</a:t>
            </a:fld>
            <a:endParaRPr lang="en-US" dirty="0"/>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136754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vtshome.or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tiff"/></Relationships>
</file>

<file path=ppt/slides/_rels/slide1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hyperlink" Target="https://www.allaboutbirds.org/new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807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2E2039-0C2D-7E4B-82E7-45B2F0681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40"/>
            <a:ext cx="24387175" cy="13731040"/>
          </a:xfrm>
          <a:prstGeom prst="rect">
            <a:avLst/>
          </a:prstGeom>
        </p:spPr>
      </p:pic>
      <p:pic>
        <p:nvPicPr>
          <p:cNvPr id="3" name="Picture 4" descr="A picture containing text, book&#10;&#10;Description automatically generated">
            <a:extLst>
              <a:ext uri="{FF2B5EF4-FFF2-40B4-BE49-F238E27FC236}">
                <a16:creationId xmlns:a16="http://schemas.microsoft.com/office/drawing/2014/main" id="{439B1821-B6AC-4D28-997E-2F1EF1ADCA1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5520" y="1836403"/>
            <a:ext cx="6687194" cy="10043202"/>
          </a:xfrm>
          <a:prstGeom prst="rect">
            <a:avLst/>
          </a:prstGeom>
        </p:spPr>
      </p:pic>
    </p:spTree>
    <p:extLst>
      <p:ext uri="{BB962C8B-B14F-4D97-AF65-F5344CB8AC3E}">
        <p14:creationId xmlns:p14="http://schemas.microsoft.com/office/powerpoint/2010/main" val="2622238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2F2D"/>
        </a:solidFill>
        <a:effectLst/>
      </p:bgPr>
    </p:bg>
    <p:spTree>
      <p:nvGrpSpPr>
        <p:cNvPr id="1" name=""/>
        <p:cNvGrpSpPr/>
        <p:nvPr/>
      </p:nvGrpSpPr>
      <p:grpSpPr>
        <a:xfrm>
          <a:off x="0" y="0"/>
          <a:ext cx="0" cy="0"/>
          <a:chOff x="0" y="0"/>
          <a:chExt cx="0" cy="0"/>
        </a:xfrm>
      </p:grpSpPr>
      <p:pic>
        <p:nvPicPr>
          <p:cNvPr id="5" name="Picture 7" descr="A picture containing text&#10;&#10;Description automatically generated">
            <a:extLst>
              <a:ext uri="{FF2B5EF4-FFF2-40B4-BE49-F238E27FC236}">
                <a16:creationId xmlns:a16="http://schemas.microsoft.com/office/drawing/2014/main" id="{8C58D8FF-949B-4DBA-A56D-588C75BDCB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98676" y="308831"/>
            <a:ext cx="12969506" cy="13080615"/>
          </a:xfrm>
          <a:prstGeom prst="rect">
            <a:avLst/>
          </a:prstGeom>
        </p:spPr>
      </p:pic>
    </p:spTree>
    <p:extLst>
      <p:ext uri="{BB962C8B-B14F-4D97-AF65-F5344CB8AC3E}">
        <p14:creationId xmlns:p14="http://schemas.microsoft.com/office/powerpoint/2010/main" val="147195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1D396F-92AC-411B-9AB0-74D2B59643F3}"/>
              </a:ext>
            </a:extLst>
          </p:cNvPr>
          <p:cNvSpPr txBox="1"/>
          <p:nvPr/>
        </p:nvSpPr>
        <p:spPr>
          <a:xfrm>
            <a:off x="12874106" y="1142932"/>
            <a:ext cx="9075707" cy="1200329"/>
          </a:xfrm>
          <a:prstGeom prst="rect">
            <a:avLst/>
          </a:prstGeom>
          <a:noFill/>
        </p:spPr>
        <p:txBody>
          <a:bodyPr wrap="square" lIns="91440" tIns="45720" rIns="91440" bIns="45720" rtlCol="0" anchor="t">
            <a:spAutoFit/>
          </a:bodyPr>
          <a:lstStyle/>
          <a:p>
            <a:r>
              <a:rPr lang="en-US" sz="7200" b="1" dirty="0">
                <a:solidFill>
                  <a:srgbClr val="802F2D"/>
                </a:solidFill>
                <a:latin typeface="Verdana"/>
                <a:ea typeface="Verdana"/>
              </a:rPr>
              <a:t>Looking Prompts</a:t>
            </a:r>
            <a:endParaRPr lang="en-US" dirty="0">
              <a:latin typeface="Verdana"/>
              <a:ea typeface="Verdana"/>
            </a:endParaRPr>
          </a:p>
        </p:txBody>
      </p:sp>
      <p:sp>
        <p:nvSpPr>
          <p:cNvPr id="6" name="TextBox 5">
            <a:extLst>
              <a:ext uri="{FF2B5EF4-FFF2-40B4-BE49-F238E27FC236}">
                <a16:creationId xmlns:a16="http://schemas.microsoft.com/office/drawing/2014/main" id="{32365CC1-2BC6-468D-B716-8DE9DF6685CB}"/>
              </a:ext>
            </a:extLst>
          </p:cNvPr>
          <p:cNvSpPr txBox="1"/>
          <p:nvPr/>
        </p:nvSpPr>
        <p:spPr>
          <a:xfrm>
            <a:off x="12865616" y="2857362"/>
            <a:ext cx="10328218" cy="9694962"/>
          </a:xfrm>
          <a:prstGeom prst="rect">
            <a:avLst/>
          </a:prstGeom>
          <a:noFill/>
        </p:spPr>
        <p:txBody>
          <a:bodyPr wrap="square" lIns="91440" tIns="45720" rIns="91440" bIns="45720" rtlCol="0" anchor="t">
            <a:spAutoFit/>
          </a:bodyPr>
          <a:lstStyle/>
          <a:p>
            <a:r>
              <a:rPr lang="en-US" sz="2800" dirty="0">
                <a:latin typeface="Verdana"/>
                <a:ea typeface="+mn-lt"/>
                <a:cs typeface="+mn-lt"/>
              </a:rPr>
              <a:t>What do you notice about the colors in this painting?</a:t>
            </a:r>
            <a:endParaRPr lang="en-US" dirty="0"/>
          </a:p>
          <a:p>
            <a:endParaRPr lang="en-US" dirty="0"/>
          </a:p>
          <a:p>
            <a:r>
              <a:rPr lang="en-US" sz="2800" dirty="0">
                <a:latin typeface="Verdana"/>
                <a:ea typeface="+mn-lt"/>
                <a:cs typeface="+mn-lt"/>
              </a:rPr>
              <a:t>How do you imagine the painting would feel to you if the artist used warm colors, such as reds and yellows?</a:t>
            </a:r>
          </a:p>
          <a:p>
            <a:endParaRPr lang="en-US" sz="2800" dirty="0">
              <a:latin typeface="Verdana"/>
              <a:ea typeface="+mn-lt"/>
              <a:cs typeface="+mn-lt"/>
            </a:endParaRPr>
          </a:p>
          <a:p>
            <a:r>
              <a:rPr lang="en-US" sz="2800" dirty="0">
                <a:latin typeface="Verdana"/>
                <a:ea typeface="+mn-lt"/>
                <a:cs typeface="+mn-lt"/>
              </a:rPr>
              <a:t>What do you imagine the painting would feel like if the artist used only black and white?</a:t>
            </a:r>
          </a:p>
          <a:p>
            <a:endParaRPr lang="en-US" sz="2800" dirty="0">
              <a:latin typeface="Verdana"/>
              <a:ea typeface="+mn-lt"/>
              <a:cs typeface="+mn-lt"/>
            </a:endParaRPr>
          </a:p>
          <a:p>
            <a:r>
              <a:rPr lang="en-US" sz="2800" dirty="0">
                <a:latin typeface="Verdana"/>
                <a:ea typeface="+mn-lt"/>
                <a:cs typeface="+mn-lt"/>
              </a:rPr>
              <a:t>If the painting were hung upside down, how would your observations change?  </a:t>
            </a:r>
          </a:p>
          <a:p>
            <a:endParaRPr lang="en-US" sz="2800" dirty="0">
              <a:latin typeface="Verdana"/>
              <a:ea typeface="+mn-lt"/>
              <a:cs typeface="+mn-lt"/>
            </a:endParaRPr>
          </a:p>
          <a:p>
            <a:r>
              <a:rPr lang="en-US" sz="2800" dirty="0">
                <a:latin typeface="Verdana"/>
                <a:ea typeface="+mn-lt"/>
                <a:cs typeface="+mn-lt"/>
              </a:rPr>
              <a:t>What associations come to mind when you look at this painting?</a:t>
            </a:r>
          </a:p>
          <a:p>
            <a:endParaRPr lang="en-US" sz="2800" dirty="0">
              <a:latin typeface="Verdana"/>
              <a:ea typeface="+mn-lt"/>
              <a:cs typeface="+mn-lt"/>
            </a:endParaRPr>
          </a:p>
          <a:p>
            <a:r>
              <a:rPr lang="en-US" sz="2800" dirty="0">
                <a:latin typeface="Verdana"/>
                <a:ea typeface="+mn-lt"/>
                <a:cs typeface="+mn-lt"/>
              </a:rPr>
              <a:t>What sounds do you imagine this painting would make?</a:t>
            </a:r>
          </a:p>
          <a:p>
            <a:endParaRPr lang="en-US" sz="2800" dirty="0">
              <a:latin typeface="Verdana"/>
              <a:ea typeface="+mn-lt"/>
              <a:cs typeface="+mn-lt"/>
            </a:endParaRPr>
          </a:p>
          <a:p>
            <a:r>
              <a:rPr lang="en-US" sz="2800" dirty="0">
                <a:latin typeface="Verdana"/>
                <a:ea typeface="+mn-lt"/>
                <a:cs typeface="+mn-lt"/>
              </a:rPr>
              <a:t>What movements might you see if this painting were to come to life?</a:t>
            </a:r>
          </a:p>
          <a:p>
            <a:endParaRPr lang="en-US" sz="2800" dirty="0">
              <a:latin typeface="Verdana"/>
              <a:ea typeface="+mn-lt"/>
              <a:cs typeface="+mn-lt"/>
            </a:endParaRPr>
          </a:p>
          <a:p>
            <a:r>
              <a:rPr lang="en-US" sz="2800" dirty="0">
                <a:latin typeface="Verdana"/>
                <a:ea typeface="+mn-lt"/>
                <a:cs typeface="+mn-lt"/>
              </a:rPr>
              <a:t>If only one element had the ability to move in this painting, what part would move? Why?</a:t>
            </a:r>
          </a:p>
          <a:p>
            <a:endParaRPr lang="en-US" sz="2800" dirty="0">
              <a:latin typeface="Calibri"/>
              <a:ea typeface="Verdana" panose="020B0604030504040204" pitchFamily="34" charset="0"/>
              <a:cs typeface="Calibri"/>
            </a:endParaRPr>
          </a:p>
        </p:txBody>
      </p:sp>
      <p:sp>
        <p:nvSpPr>
          <p:cNvPr id="7" name="TextBox 6">
            <a:extLst>
              <a:ext uri="{FF2B5EF4-FFF2-40B4-BE49-F238E27FC236}">
                <a16:creationId xmlns:a16="http://schemas.microsoft.com/office/drawing/2014/main" id="{9F31333F-9545-4E71-A8A6-F7C61BA4E5A1}"/>
              </a:ext>
            </a:extLst>
          </p:cNvPr>
          <p:cNvSpPr txBox="1"/>
          <p:nvPr/>
        </p:nvSpPr>
        <p:spPr>
          <a:xfrm>
            <a:off x="2153645" y="10411414"/>
            <a:ext cx="8307046" cy="1200329"/>
          </a:xfrm>
          <a:prstGeom prst="rect">
            <a:avLst/>
          </a:prstGeom>
          <a:noFill/>
        </p:spPr>
        <p:txBody>
          <a:bodyPr wrap="square" lIns="91440" tIns="45720" rIns="91440" bIns="45720" rtlCol="0" anchor="t">
            <a:spAutoFit/>
          </a:bodyPr>
          <a:lstStyle/>
          <a:p>
            <a:r>
              <a:rPr lang="en-US" sz="1800" dirty="0">
                <a:latin typeface="Verdana"/>
                <a:ea typeface="+mn-lt"/>
                <a:cs typeface="+mn-lt"/>
              </a:rPr>
              <a:t>Manuel Hughes, American, born 1938; </a:t>
            </a:r>
            <a:r>
              <a:rPr lang="en-US" sz="1800" i="1" dirty="0">
                <a:latin typeface="Verdana"/>
                <a:ea typeface="+mn-lt"/>
                <a:cs typeface="+mn-lt"/>
              </a:rPr>
              <a:t>Untitled</a:t>
            </a:r>
            <a:r>
              <a:rPr lang="en-US" sz="1800" dirty="0">
                <a:latin typeface="Verdana"/>
                <a:ea typeface="+mn-lt"/>
                <a:cs typeface="+mn-lt"/>
              </a:rPr>
              <a:t>, 1971; oil on canvas; 36 x 36 x 1 inches; Saint Louis Art Museum, Gift in memory of Saul A. and Dorothy Pearlstein Dubinsky from their children  616:1998; © Manuel Hughes</a:t>
            </a:r>
          </a:p>
        </p:txBody>
      </p:sp>
      <p:pic>
        <p:nvPicPr>
          <p:cNvPr id="4" name="Picture 7" descr="A picture containing text&#10;&#10;Description automatically generated">
            <a:extLst>
              <a:ext uri="{FF2B5EF4-FFF2-40B4-BE49-F238E27FC236}">
                <a16:creationId xmlns:a16="http://schemas.microsoft.com/office/drawing/2014/main" id="{E9C200EF-5F22-4A15-93D7-628A9F8D600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60158" y="1718220"/>
            <a:ext cx="7989277" cy="8047872"/>
          </a:xfrm>
          <a:prstGeom prst="rect">
            <a:avLst/>
          </a:prstGeom>
        </p:spPr>
      </p:pic>
    </p:spTree>
    <p:extLst>
      <p:ext uri="{BB962C8B-B14F-4D97-AF65-F5344CB8AC3E}">
        <p14:creationId xmlns:p14="http://schemas.microsoft.com/office/powerpoint/2010/main" val="3765853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2F2D"/>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8CD8441-B0EE-4D8D-98DE-A9937D1A104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8751" y="-80507"/>
            <a:ext cx="14147266" cy="13788407"/>
          </a:xfrm>
          <a:prstGeom prst="rect">
            <a:avLst/>
          </a:prstGeom>
        </p:spPr>
      </p:pic>
    </p:spTree>
    <p:extLst>
      <p:ext uri="{BB962C8B-B14F-4D97-AF65-F5344CB8AC3E}">
        <p14:creationId xmlns:p14="http://schemas.microsoft.com/office/powerpoint/2010/main" val="350545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1D396F-92AC-411B-9AB0-74D2B59643F3}"/>
              </a:ext>
            </a:extLst>
          </p:cNvPr>
          <p:cNvSpPr txBox="1"/>
          <p:nvPr/>
        </p:nvSpPr>
        <p:spPr>
          <a:xfrm>
            <a:off x="2050297" y="1655788"/>
            <a:ext cx="9075707" cy="1200329"/>
          </a:xfrm>
          <a:prstGeom prst="rect">
            <a:avLst/>
          </a:prstGeom>
          <a:noFill/>
        </p:spPr>
        <p:txBody>
          <a:bodyPr wrap="square" lIns="91440" tIns="45720" rIns="91440" bIns="45720" rtlCol="0" anchor="t">
            <a:spAutoFit/>
          </a:bodyPr>
          <a:lstStyle/>
          <a:p>
            <a:r>
              <a:rPr lang="en-US" sz="7200" b="1" dirty="0">
                <a:solidFill>
                  <a:srgbClr val="802F2D"/>
                </a:solidFill>
                <a:latin typeface="Verdana"/>
                <a:ea typeface="Verdana"/>
              </a:rPr>
              <a:t>Looking Prompts</a:t>
            </a:r>
            <a:endParaRPr lang="en-US" dirty="0">
              <a:latin typeface="Verdana"/>
              <a:ea typeface="Verdana"/>
            </a:endParaRPr>
          </a:p>
        </p:txBody>
      </p:sp>
      <p:sp>
        <p:nvSpPr>
          <p:cNvPr id="6" name="TextBox 5">
            <a:extLst>
              <a:ext uri="{FF2B5EF4-FFF2-40B4-BE49-F238E27FC236}">
                <a16:creationId xmlns:a16="http://schemas.microsoft.com/office/drawing/2014/main" id="{32365CC1-2BC6-468D-B716-8DE9DF6685CB}"/>
              </a:ext>
            </a:extLst>
          </p:cNvPr>
          <p:cNvSpPr txBox="1"/>
          <p:nvPr/>
        </p:nvSpPr>
        <p:spPr>
          <a:xfrm>
            <a:off x="2109682" y="3533567"/>
            <a:ext cx="8943964" cy="8740854"/>
          </a:xfrm>
          <a:prstGeom prst="rect">
            <a:avLst/>
          </a:prstGeom>
          <a:noFill/>
        </p:spPr>
        <p:txBody>
          <a:bodyPr wrap="square" lIns="91440" tIns="45720" rIns="91440" bIns="45720" rtlCol="0" anchor="t">
            <a:spAutoFit/>
          </a:bodyPr>
          <a:lstStyle/>
          <a:p>
            <a:r>
              <a:rPr lang="en-US" sz="2800" dirty="0">
                <a:latin typeface="Verdana"/>
                <a:ea typeface="+mn-lt"/>
                <a:cs typeface="+mn-lt"/>
              </a:rPr>
              <a:t>Use </a:t>
            </a:r>
            <a:r>
              <a:rPr lang="en-US" sz="2800" dirty="0">
                <a:latin typeface="Verdana"/>
                <a:ea typeface="+mn-lt"/>
                <a:cs typeface="+mn-lt"/>
                <a:hlinkClick r:id="rId3"/>
              </a:rPr>
              <a:t>Visual Thinking Strategies (VTS)</a:t>
            </a:r>
            <a:r>
              <a:rPr lang="en-US" sz="2800" dirty="0">
                <a:latin typeface="Verdana"/>
                <a:ea typeface="+mn-lt"/>
                <a:cs typeface="+mn-lt"/>
              </a:rPr>
              <a:t> to explore this painting:</a:t>
            </a:r>
          </a:p>
          <a:p>
            <a:endParaRPr lang="en-US" sz="2800" dirty="0">
              <a:latin typeface="Verdana"/>
              <a:ea typeface="+mn-lt"/>
              <a:cs typeface="+mn-lt"/>
            </a:endParaRPr>
          </a:p>
          <a:p>
            <a:pPr marL="457200" indent="-457200">
              <a:buFont typeface="Arial"/>
              <a:buChar char="•"/>
            </a:pPr>
            <a:r>
              <a:rPr lang="en-US" sz="2600" dirty="0">
                <a:latin typeface="Verdana"/>
                <a:ea typeface="+mn-lt"/>
                <a:cs typeface="+mn-lt"/>
              </a:rPr>
              <a:t>What’s going on in this picture?</a:t>
            </a:r>
          </a:p>
          <a:p>
            <a:pPr marL="457200" indent="-457200">
              <a:buFont typeface="Arial"/>
              <a:buChar char="•"/>
            </a:pPr>
            <a:r>
              <a:rPr lang="en-US" sz="2600" dirty="0">
                <a:latin typeface="Verdana"/>
                <a:ea typeface="+mn-lt"/>
                <a:cs typeface="+mn-lt"/>
              </a:rPr>
              <a:t>What do you see that makes you say that?</a:t>
            </a:r>
            <a:endParaRPr lang="en-US" dirty="0"/>
          </a:p>
          <a:p>
            <a:pPr marL="457200" indent="-457200">
              <a:buFont typeface="Arial"/>
              <a:buChar char="•"/>
            </a:pPr>
            <a:r>
              <a:rPr lang="en-US" sz="2600" dirty="0">
                <a:latin typeface="Verdana"/>
                <a:ea typeface="+mn-lt"/>
                <a:cs typeface="+mn-lt"/>
              </a:rPr>
              <a:t>What more can you find?</a:t>
            </a:r>
          </a:p>
          <a:p>
            <a:endParaRPr lang="en-US" sz="2800" dirty="0">
              <a:latin typeface="Verdana"/>
              <a:ea typeface="+mn-lt"/>
              <a:cs typeface="+mn-lt"/>
            </a:endParaRPr>
          </a:p>
          <a:p>
            <a:r>
              <a:rPr lang="en-US" sz="2800" dirty="0">
                <a:latin typeface="Verdana"/>
                <a:ea typeface="+mn-lt"/>
                <a:cs typeface="+mn-lt"/>
              </a:rPr>
              <a:t>What aspects of the painting help us understand its mood?</a:t>
            </a:r>
          </a:p>
          <a:p>
            <a:endParaRPr lang="en-US" sz="2800" dirty="0">
              <a:latin typeface="Verdana"/>
              <a:ea typeface="+mn-lt"/>
              <a:cs typeface="+mn-lt"/>
            </a:endParaRPr>
          </a:p>
          <a:p>
            <a:r>
              <a:rPr lang="en-US" sz="2800" dirty="0">
                <a:latin typeface="Verdana"/>
                <a:ea typeface="+mn-lt"/>
                <a:cs typeface="+mn-lt"/>
              </a:rPr>
              <a:t>As a class, build a list of things that you find in this image, such as colors, shapes, and imagery.</a:t>
            </a:r>
          </a:p>
          <a:p>
            <a:endParaRPr lang="en-US" dirty="0"/>
          </a:p>
          <a:p>
            <a:r>
              <a:rPr lang="en-US" sz="2800" dirty="0">
                <a:latin typeface="Verdana"/>
                <a:ea typeface="+mn-lt"/>
                <a:cs typeface="+mn-lt"/>
              </a:rPr>
              <a:t>Using the list created collaboratively as a class, build a narrative (individually or as a group) inspired by the elements discovered from the painting.</a:t>
            </a:r>
          </a:p>
          <a:p>
            <a:endParaRPr lang="en-US" sz="2800" dirty="0">
              <a:latin typeface="Verdana"/>
              <a:ea typeface="+mn-lt"/>
              <a:cs typeface="+mn-lt"/>
            </a:endParaRPr>
          </a:p>
          <a:p>
            <a:endParaRPr lang="en-US" sz="2800" dirty="0">
              <a:latin typeface="Calibri"/>
              <a:ea typeface="Verdana"/>
              <a:cs typeface="Calibri"/>
            </a:endParaRPr>
          </a:p>
          <a:p>
            <a:pPr fontAlgn="base"/>
            <a:endParaRPr lang="en-US" sz="2800" dirty="0">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9F31333F-9545-4E71-A8A6-F7C61BA4E5A1}"/>
              </a:ext>
            </a:extLst>
          </p:cNvPr>
          <p:cNvSpPr txBox="1"/>
          <p:nvPr/>
        </p:nvSpPr>
        <p:spPr>
          <a:xfrm>
            <a:off x="13852363" y="10490583"/>
            <a:ext cx="8307046" cy="923330"/>
          </a:xfrm>
          <a:prstGeom prst="rect">
            <a:avLst/>
          </a:prstGeom>
          <a:noFill/>
        </p:spPr>
        <p:txBody>
          <a:bodyPr wrap="square" lIns="91440" tIns="45720" rIns="91440" bIns="45720" rtlCol="0" anchor="t">
            <a:spAutoFit/>
          </a:bodyPr>
          <a:lstStyle/>
          <a:p>
            <a:r>
              <a:rPr lang="en-US" sz="1800" dirty="0">
                <a:latin typeface="Verdana"/>
                <a:ea typeface="+mn-lt"/>
                <a:cs typeface="+mn-lt"/>
              </a:rPr>
              <a:t>Oliver Lee Jackson, American, born 1935; </a:t>
            </a:r>
            <a:r>
              <a:rPr lang="en-US" sz="1800" i="1" dirty="0">
                <a:latin typeface="Verdana"/>
                <a:ea typeface="+mn-lt"/>
                <a:cs typeface="+mn-lt"/>
              </a:rPr>
              <a:t>Painting II</a:t>
            </a:r>
            <a:r>
              <a:rPr lang="en-US" sz="1800" dirty="0">
                <a:latin typeface="Verdana"/>
                <a:ea typeface="+mn-lt"/>
                <a:cs typeface="+mn-lt"/>
              </a:rPr>
              <a:t>, 1969, 1969; oil-based pigments and mixed media on canvas; 66 1/2 x 66 1/2 inches; Courtesy of the artist  2021.12; © Oliver Lee Jackson</a:t>
            </a:r>
          </a:p>
        </p:txBody>
      </p:sp>
      <p:pic>
        <p:nvPicPr>
          <p:cNvPr id="3" name="Picture 7" descr="A picture containing text&#10;&#10;Description automatically generated">
            <a:extLst>
              <a:ext uri="{FF2B5EF4-FFF2-40B4-BE49-F238E27FC236}">
                <a16:creationId xmlns:a16="http://schemas.microsoft.com/office/drawing/2014/main" id="{A57DE7B8-32D7-419F-8D6D-096F973A6D8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693151" y="1801924"/>
            <a:ext cx="8308295" cy="8074244"/>
          </a:xfrm>
          <a:prstGeom prst="rect">
            <a:avLst/>
          </a:prstGeom>
        </p:spPr>
      </p:pic>
    </p:spTree>
    <p:extLst>
      <p:ext uri="{BB962C8B-B14F-4D97-AF65-F5344CB8AC3E}">
        <p14:creationId xmlns:p14="http://schemas.microsoft.com/office/powerpoint/2010/main" val="345338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2F2D"/>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6ABD058-AE59-4898-A553-ADDFF0D923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04609" y="2771396"/>
            <a:ext cx="11002227" cy="7411208"/>
          </a:xfrm>
          <a:prstGeom prst="rect">
            <a:avLst/>
          </a:prstGeom>
        </p:spPr>
      </p:pic>
      <p:pic>
        <p:nvPicPr>
          <p:cNvPr id="3" name="Picture 3">
            <a:extLst>
              <a:ext uri="{FF2B5EF4-FFF2-40B4-BE49-F238E27FC236}">
                <a16:creationId xmlns:a16="http://schemas.microsoft.com/office/drawing/2014/main" id="{1E5C7316-CE8A-4AF4-84DB-FEEB834CE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4134" y="1239241"/>
            <a:ext cx="8786823" cy="10493236"/>
          </a:xfrm>
          <a:prstGeom prst="rect">
            <a:avLst/>
          </a:prstGeom>
        </p:spPr>
      </p:pic>
    </p:spTree>
    <p:extLst>
      <p:ext uri="{BB962C8B-B14F-4D97-AF65-F5344CB8AC3E}">
        <p14:creationId xmlns:p14="http://schemas.microsoft.com/office/powerpoint/2010/main" val="2377213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85FEFA1-2FB5-406E-8D47-A3F5E8CBF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090" y="87382"/>
            <a:ext cx="6482802" cy="7746491"/>
          </a:xfrm>
          <a:prstGeom prst="rect">
            <a:avLst/>
          </a:prstGeom>
        </p:spPr>
      </p:pic>
      <p:sp>
        <p:nvSpPr>
          <p:cNvPr id="5" name="TextBox 4">
            <a:extLst>
              <a:ext uri="{FF2B5EF4-FFF2-40B4-BE49-F238E27FC236}">
                <a16:creationId xmlns:a16="http://schemas.microsoft.com/office/drawing/2014/main" id="{941D396F-92AC-411B-9AB0-74D2B59643F3}"/>
              </a:ext>
            </a:extLst>
          </p:cNvPr>
          <p:cNvSpPr txBox="1"/>
          <p:nvPr/>
        </p:nvSpPr>
        <p:spPr>
          <a:xfrm>
            <a:off x="13491684" y="806103"/>
            <a:ext cx="9075707" cy="1200329"/>
          </a:xfrm>
          <a:prstGeom prst="rect">
            <a:avLst/>
          </a:prstGeom>
          <a:noFill/>
        </p:spPr>
        <p:txBody>
          <a:bodyPr wrap="square" lIns="91440" tIns="45720" rIns="91440" bIns="45720" rtlCol="0" anchor="t">
            <a:spAutoFit/>
          </a:bodyPr>
          <a:lstStyle/>
          <a:p>
            <a:r>
              <a:rPr lang="en-US" sz="7200" b="1" dirty="0">
                <a:solidFill>
                  <a:srgbClr val="802F2D"/>
                </a:solidFill>
                <a:latin typeface="Verdana"/>
                <a:ea typeface="Verdana"/>
              </a:rPr>
              <a:t>Looking Prompts</a:t>
            </a:r>
            <a:endParaRPr lang="en-US" dirty="0">
              <a:latin typeface="Verdana"/>
              <a:ea typeface="Verdana"/>
            </a:endParaRPr>
          </a:p>
        </p:txBody>
      </p:sp>
      <p:sp>
        <p:nvSpPr>
          <p:cNvPr id="6" name="TextBox 5">
            <a:extLst>
              <a:ext uri="{FF2B5EF4-FFF2-40B4-BE49-F238E27FC236}">
                <a16:creationId xmlns:a16="http://schemas.microsoft.com/office/drawing/2014/main" id="{32365CC1-2BC6-468D-B716-8DE9DF6685CB}"/>
              </a:ext>
            </a:extLst>
          </p:cNvPr>
          <p:cNvSpPr txBox="1"/>
          <p:nvPr/>
        </p:nvSpPr>
        <p:spPr>
          <a:xfrm>
            <a:off x="13551068" y="2503451"/>
            <a:ext cx="10051091" cy="10802957"/>
          </a:xfrm>
          <a:prstGeom prst="rect">
            <a:avLst/>
          </a:prstGeom>
          <a:noFill/>
        </p:spPr>
        <p:txBody>
          <a:bodyPr wrap="square" lIns="91440" tIns="45720" rIns="91440" bIns="45720" rtlCol="0" anchor="t">
            <a:spAutoFit/>
          </a:bodyPr>
          <a:lstStyle/>
          <a:p>
            <a:r>
              <a:rPr lang="en-US" sz="2600" dirty="0">
                <a:latin typeface="Verdana"/>
                <a:ea typeface="+mn-lt"/>
                <a:cs typeface="+mn-lt"/>
              </a:rPr>
              <a:t>When looking at these two sculptures, what do you notice first?</a:t>
            </a:r>
          </a:p>
          <a:p>
            <a:endParaRPr lang="en-US" sz="2600" dirty="0">
              <a:latin typeface="Verdana"/>
              <a:ea typeface="+mn-lt"/>
              <a:cs typeface="+mn-lt"/>
            </a:endParaRPr>
          </a:p>
          <a:p>
            <a:r>
              <a:rPr lang="en-US" sz="2600" dirty="0">
                <a:latin typeface="Verdana"/>
                <a:ea typeface="+mn-lt"/>
                <a:cs typeface="+mn-lt"/>
              </a:rPr>
              <a:t>If you could create a home for these two birds, where would it be and why?</a:t>
            </a:r>
          </a:p>
          <a:p>
            <a:endParaRPr lang="en-US" sz="2600" dirty="0">
              <a:latin typeface="Verdana"/>
              <a:ea typeface="+mn-lt"/>
              <a:cs typeface="+mn-lt"/>
            </a:endParaRPr>
          </a:p>
          <a:p>
            <a:r>
              <a:rPr lang="en-US" sz="2600" dirty="0">
                <a:latin typeface="Verdana"/>
                <a:ea typeface="+mn-lt"/>
                <a:cs typeface="+mn-lt"/>
              </a:rPr>
              <a:t>If you were able to observe the birds in the same location, would they interact with one another or remain separate?</a:t>
            </a:r>
          </a:p>
          <a:p>
            <a:endParaRPr lang="en-US" sz="2600" dirty="0">
              <a:latin typeface="Verdana"/>
              <a:ea typeface="+mn-lt"/>
              <a:cs typeface="+mn-lt"/>
            </a:endParaRPr>
          </a:p>
          <a:p>
            <a:r>
              <a:rPr lang="en-US" sz="2600" dirty="0">
                <a:latin typeface="Verdana"/>
                <a:ea typeface="+mn-lt"/>
                <a:cs typeface="+mn-lt"/>
              </a:rPr>
              <a:t>Describe their movements within the location you have imagined. What can you find in the artwork to support your answers?</a:t>
            </a:r>
            <a:endParaRPr lang="en-US" sz="2600">
              <a:cs typeface="Calibri"/>
            </a:endParaRPr>
          </a:p>
          <a:p>
            <a:endParaRPr lang="en-US" sz="2600" dirty="0">
              <a:latin typeface="Verdana"/>
              <a:ea typeface="+mn-lt"/>
              <a:cs typeface="+mn-lt"/>
            </a:endParaRPr>
          </a:p>
          <a:p>
            <a:r>
              <a:rPr lang="en-US" sz="2600" dirty="0">
                <a:latin typeface="Verdana"/>
                <a:ea typeface="+mn-lt"/>
                <a:cs typeface="+mn-lt"/>
              </a:rPr>
              <a:t>If you could spend a day with one of these birds, what might you learn?  </a:t>
            </a:r>
          </a:p>
          <a:p>
            <a:endParaRPr lang="en-US" sz="2600" dirty="0">
              <a:latin typeface="Verdana"/>
              <a:ea typeface="+mn-lt"/>
              <a:cs typeface="+mn-lt"/>
            </a:endParaRPr>
          </a:p>
          <a:p>
            <a:r>
              <a:rPr lang="en-US" sz="2600" dirty="0">
                <a:latin typeface="Verdana"/>
                <a:ea typeface="+mn-lt"/>
                <a:cs typeface="+mn-lt"/>
              </a:rPr>
              <a:t>Imagine it was able to fly. Where would it travel? Draw a map of its travels.</a:t>
            </a:r>
            <a:endParaRPr lang="en-US" sz="2600" dirty="0">
              <a:cs typeface="Calibri"/>
            </a:endParaRPr>
          </a:p>
          <a:p>
            <a:endParaRPr lang="en-US" sz="2600" dirty="0">
              <a:latin typeface="Verdana"/>
              <a:ea typeface="+mn-lt"/>
              <a:cs typeface="+mn-lt"/>
            </a:endParaRPr>
          </a:p>
          <a:p>
            <a:r>
              <a:rPr lang="en-US" sz="2600" dirty="0">
                <a:latin typeface="Verdana"/>
                <a:ea typeface="+mn-lt"/>
                <a:cs typeface="+mn-lt"/>
              </a:rPr>
              <a:t>What clues can you discover to possibly help identify what type of bird this might be? </a:t>
            </a:r>
          </a:p>
          <a:p>
            <a:endParaRPr lang="en-US" sz="2600" dirty="0">
              <a:latin typeface="Verdana"/>
              <a:ea typeface="+mn-lt"/>
              <a:cs typeface="+mn-lt"/>
            </a:endParaRPr>
          </a:p>
          <a:p>
            <a:pPr marL="457200" indent="-457200">
              <a:buFont typeface="Arial"/>
              <a:buChar char="•"/>
            </a:pPr>
            <a:r>
              <a:rPr lang="en-US" sz="2400" dirty="0">
                <a:latin typeface="Verdana"/>
                <a:ea typeface="+mn-lt"/>
                <a:cs typeface="+mn-lt"/>
              </a:rPr>
              <a:t>Compare the clues you discovered with images and information about birds that you can find in research resources such as books or websites. You may want to begin by exploring this </a:t>
            </a:r>
            <a:r>
              <a:rPr lang="en-US" sz="2400" u="sng" dirty="0">
                <a:latin typeface="Verdana"/>
                <a:ea typeface="+mn-lt"/>
                <a:cs typeface="+mn-lt"/>
                <a:hlinkClick r:id="rId4"/>
              </a:rPr>
              <a:t>All About Birds</a:t>
            </a:r>
            <a:r>
              <a:rPr lang="en-US" sz="2400" dirty="0">
                <a:latin typeface="Verdana"/>
                <a:ea typeface="+mn-lt"/>
                <a:cs typeface="+mn-lt"/>
              </a:rPr>
              <a:t> online guide.</a:t>
            </a:r>
            <a:endParaRPr lang="en-US" sz="2400" dirty="0">
              <a:cs typeface="Calibri" panose="020F0502020204030204"/>
            </a:endParaRPr>
          </a:p>
          <a:p>
            <a:endParaRPr lang="en-US" sz="2800" dirty="0">
              <a:latin typeface="Verdana"/>
              <a:ea typeface="Verdana" panose="020B0604030504040204" pitchFamily="34" charset="0"/>
              <a:cs typeface="Calibri"/>
            </a:endParaRPr>
          </a:p>
        </p:txBody>
      </p:sp>
      <p:sp>
        <p:nvSpPr>
          <p:cNvPr id="7" name="TextBox 6">
            <a:extLst>
              <a:ext uri="{FF2B5EF4-FFF2-40B4-BE49-F238E27FC236}">
                <a16:creationId xmlns:a16="http://schemas.microsoft.com/office/drawing/2014/main" id="{9F31333F-9545-4E71-A8A6-F7C61BA4E5A1}"/>
              </a:ext>
            </a:extLst>
          </p:cNvPr>
          <p:cNvSpPr txBox="1"/>
          <p:nvPr/>
        </p:nvSpPr>
        <p:spPr>
          <a:xfrm>
            <a:off x="2261366" y="9834909"/>
            <a:ext cx="8307046" cy="2585323"/>
          </a:xfrm>
          <a:prstGeom prst="rect">
            <a:avLst/>
          </a:prstGeom>
          <a:noFill/>
        </p:spPr>
        <p:txBody>
          <a:bodyPr wrap="square" lIns="91440" tIns="45720" rIns="91440" bIns="45720" rtlCol="0" anchor="t">
            <a:spAutoFit/>
          </a:bodyPr>
          <a:lstStyle/>
          <a:p>
            <a:r>
              <a:rPr lang="en-US" sz="1800" dirty="0">
                <a:latin typeface="Verdana"/>
                <a:ea typeface="+mn-lt"/>
                <a:cs typeface="+mn-lt"/>
              </a:rPr>
              <a:t>Frederick "Fritz" Baurichter, American (born Germany), 1850–1937; </a:t>
            </a:r>
            <a:r>
              <a:rPr lang="en-US" sz="1800" i="1" dirty="0">
                <a:latin typeface="Verdana"/>
                <a:ea typeface="+mn-lt"/>
                <a:cs typeface="+mn-lt"/>
              </a:rPr>
              <a:t>Hummingbird</a:t>
            </a:r>
            <a:r>
              <a:rPr lang="en-US" sz="1800" dirty="0">
                <a:latin typeface="Verdana"/>
                <a:ea typeface="+mn-lt"/>
                <a:cs typeface="+mn-lt"/>
              </a:rPr>
              <a:t>, c.1904-10; painted wood; bird only: 3 3/4 x 5 1/4 x 6 inches; Courtesy of the Missouri Historical Society, St. Louis  2021.51</a:t>
            </a:r>
          </a:p>
          <a:p>
            <a:endParaRPr lang="en-US" sz="1800" dirty="0">
              <a:latin typeface="Verdana"/>
              <a:ea typeface="+mn-lt"/>
              <a:cs typeface="+mn-lt"/>
            </a:endParaRPr>
          </a:p>
          <a:p>
            <a:r>
              <a:rPr lang="en-US" sz="1800" dirty="0">
                <a:latin typeface="Verdana"/>
                <a:ea typeface="+mn-lt"/>
                <a:cs typeface="+mn-lt"/>
              </a:rPr>
              <a:t>Frederick "Fritz" Baurichter, American (born Germany), 1850–1937; </a:t>
            </a:r>
            <a:r>
              <a:rPr lang="en-US" sz="1800" i="1" dirty="0">
                <a:latin typeface="Verdana"/>
                <a:ea typeface="+mn-lt"/>
                <a:cs typeface="+mn-lt"/>
              </a:rPr>
              <a:t>Rooster</a:t>
            </a:r>
            <a:r>
              <a:rPr lang="en-US" sz="1800" dirty="0">
                <a:latin typeface="Verdana"/>
                <a:ea typeface="+mn-lt"/>
                <a:cs typeface="+mn-lt"/>
              </a:rPr>
              <a:t>, c.1904-10; painted wood; 13 x 11 1/2 x 4 1/2 inches; Courtesy of the Missouri Historical Society, St. Louis  2021.50</a:t>
            </a:r>
          </a:p>
          <a:p>
            <a:endParaRPr lang="en-US" sz="1800" dirty="0">
              <a:latin typeface="Verdana"/>
              <a:ea typeface="+mn-lt"/>
              <a:cs typeface="+mn-lt"/>
            </a:endParaRPr>
          </a:p>
        </p:txBody>
      </p:sp>
      <p:pic>
        <p:nvPicPr>
          <p:cNvPr id="2" name="Picture 2">
            <a:extLst>
              <a:ext uri="{FF2B5EF4-FFF2-40B4-BE49-F238E27FC236}">
                <a16:creationId xmlns:a16="http://schemas.microsoft.com/office/drawing/2014/main" id="{CBD9ADF1-ACCF-4877-A9A8-77E7D0D757C4}"/>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623298" y="3958698"/>
            <a:ext cx="6550201" cy="5101189"/>
          </a:xfrm>
          <a:prstGeom prst="rect">
            <a:avLst/>
          </a:prstGeom>
        </p:spPr>
      </p:pic>
    </p:spTree>
    <p:extLst>
      <p:ext uri="{BB962C8B-B14F-4D97-AF65-F5344CB8AC3E}">
        <p14:creationId xmlns:p14="http://schemas.microsoft.com/office/powerpoint/2010/main" val="998446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02F2D"/>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A3C44FE-903B-4DE7-B7D6-0BC32DC63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961" y="-1102"/>
            <a:ext cx="5803384" cy="13718205"/>
          </a:xfrm>
          <a:prstGeom prst="rect">
            <a:avLst/>
          </a:prstGeom>
        </p:spPr>
      </p:pic>
      <p:pic>
        <p:nvPicPr>
          <p:cNvPr id="5" name="Picture 4">
            <a:extLst>
              <a:ext uri="{FF2B5EF4-FFF2-40B4-BE49-F238E27FC236}">
                <a16:creationId xmlns:a16="http://schemas.microsoft.com/office/drawing/2014/main" id="{FF9122A9-D79C-4FC9-8013-B5970D3B8F2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1266462" y="1247618"/>
            <a:ext cx="9690813" cy="9653424"/>
          </a:xfrm>
          <a:prstGeom prst="rect">
            <a:avLst/>
          </a:prstGeom>
        </p:spPr>
      </p:pic>
    </p:spTree>
    <p:extLst>
      <p:ext uri="{BB962C8B-B14F-4D97-AF65-F5344CB8AC3E}">
        <p14:creationId xmlns:p14="http://schemas.microsoft.com/office/powerpoint/2010/main" val="1754519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1D396F-92AC-411B-9AB0-74D2B59643F3}"/>
              </a:ext>
            </a:extLst>
          </p:cNvPr>
          <p:cNvSpPr txBox="1"/>
          <p:nvPr/>
        </p:nvSpPr>
        <p:spPr>
          <a:xfrm>
            <a:off x="13128386" y="1270070"/>
            <a:ext cx="9075707" cy="1200329"/>
          </a:xfrm>
          <a:prstGeom prst="rect">
            <a:avLst/>
          </a:prstGeom>
          <a:noFill/>
        </p:spPr>
        <p:txBody>
          <a:bodyPr wrap="square" lIns="91440" tIns="45720" rIns="91440" bIns="45720" rtlCol="0" anchor="t">
            <a:spAutoFit/>
          </a:bodyPr>
          <a:lstStyle/>
          <a:p>
            <a:r>
              <a:rPr lang="en-US" sz="7200" b="1" dirty="0">
                <a:solidFill>
                  <a:srgbClr val="802F2D"/>
                </a:solidFill>
                <a:latin typeface="Verdana"/>
                <a:ea typeface="Verdana"/>
              </a:rPr>
              <a:t>Looking Prompts</a:t>
            </a:r>
            <a:endParaRPr lang="en-US" dirty="0">
              <a:latin typeface="Verdana"/>
              <a:ea typeface="Verdana"/>
            </a:endParaRPr>
          </a:p>
        </p:txBody>
      </p:sp>
      <p:sp>
        <p:nvSpPr>
          <p:cNvPr id="6" name="TextBox 5">
            <a:extLst>
              <a:ext uri="{FF2B5EF4-FFF2-40B4-BE49-F238E27FC236}">
                <a16:creationId xmlns:a16="http://schemas.microsoft.com/office/drawing/2014/main" id="{32365CC1-2BC6-468D-B716-8DE9DF6685CB}"/>
              </a:ext>
            </a:extLst>
          </p:cNvPr>
          <p:cNvSpPr txBox="1"/>
          <p:nvPr/>
        </p:nvSpPr>
        <p:spPr>
          <a:xfrm>
            <a:off x="13119691" y="3070482"/>
            <a:ext cx="8681800" cy="9387185"/>
          </a:xfrm>
          <a:prstGeom prst="rect">
            <a:avLst/>
          </a:prstGeom>
          <a:noFill/>
        </p:spPr>
        <p:txBody>
          <a:bodyPr wrap="square" lIns="91440" tIns="45720" rIns="91440" bIns="45720" rtlCol="0" anchor="t">
            <a:spAutoFit/>
          </a:bodyPr>
          <a:lstStyle/>
          <a:p>
            <a:r>
              <a:rPr lang="en-US" sz="2800">
                <a:latin typeface="Verdana"/>
                <a:ea typeface="+mn-lt"/>
                <a:cs typeface="+mn-lt"/>
              </a:rPr>
              <a:t>What might the pose suggest about the figure’s mood?</a:t>
            </a:r>
            <a:endParaRPr lang="en-US"/>
          </a:p>
          <a:p>
            <a:r>
              <a:rPr lang="en-US" sz="2800" dirty="0">
                <a:latin typeface="Verdana"/>
                <a:ea typeface="+mn-lt"/>
                <a:cs typeface="+mn-lt"/>
              </a:rPr>
              <a:t>  </a:t>
            </a:r>
            <a:endParaRPr lang="en-US" dirty="0"/>
          </a:p>
          <a:p>
            <a:r>
              <a:rPr lang="en-US" sz="2800">
                <a:latin typeface="Verdana"/>
                <a:ea typeface="+mn-lt"/>
                <a:cs typeface="+mn-lt"/>
              </a:rPr>
              <a:t>What might be the figure’s next movement?</a:t>
            </a:r>
          </a:p>
          <a:p>
            <a:endParaRPr lang="en-US" dirty="0"/>
          </a:p>
          <a:p>
            <a:r>
              <a:rPr lang="en-US" sz="2800">
                <a:latin typeface="Verdana"/>
                <a:ea typeface="+mn-lt"/>
                <a:cs typeface="+mn-lt"/>
              </a:rPr>
              <a:t>What visual clues help identify this </a:t>
            </a:r>
          </a:p>
          <a:p>
            <a:r>
              <a:rPr lang="en-US" sz="2800">
                <a:latin typeface="Verdana"/>
                <a:ea typeface="+mn-lt"/>
                <a:cs typeface="+mn-lt"/>
              </a:rPr>
              <a:t>well-known figure in U.S. history?</a:t>
            </a:r>
            <a:endParaRPr lang="en-US">
              <a:latin typeface="Calibri" panose="020F0502020204030204"/>
              <a:ea typeface="+mn-lt"/>
              <a:cs typeface="+mn-lt"/>
            </a:endParaRPr>
          </a:p>
          <a:p>
            <a:endParaRPr lang="en-US" dirty="0">
              <a:cs typeface="Calibri"/>
            </a:endParaRPr>
          </a:p>
          <a:p>
            <a:r>
              <a:rPr lang="en-US" sz="2800">
                <a:latin typeface="Verdana"/>
                <a:ea typeface="+mn-lt"/>
                <a:cs typeface="+mn-lt"/>
              </a:rPr>
              <a:t>Imagine the figure begins to speak.  </a:t>
            </a:r>
          </a:p>
          <a:p>
            <a:r>
              <a:rPr lang="en-US" sz="2800">
                <a:latin typeface="Verdana"/>
                <a:ea typeface="+mn-lt"/>
                <a:cs typeface="+mn-lt"/>
              </a:rPr>
              <a:t>What might his first words be?</a:t>
            </a:r>
          </a:p>
          <a:p>
            <a:r>
              <a:rPr lang="en-US" sz="2800" dirty="0">
                <a:latin typeface="Verdana"/>
                <a:ea typeface="+mn-lt"/>
                <a:cs typeface="+mn-lt"/>
              </a:rPr>
              <a:t>  </a:t>
            </a:r>
            <a:endParaRPr lang="en-US" dirty="0"/>
          </a:p>
          <a:p>
            <a:r>
              <a:rPr lang="en-US" sz="2800">
                <a:latin typeface="Verdana"/>
                <a:ea typeface="+mn-lt"/>
                <a:cs typeface="+mn-lt"/>
              </a:rPr>
              <a:t>What would you want to ask him?  Write a </a:t>
            </a:r>
            <a:r>
              <a:rPr lang="en-US" sz="2800" dirty="0">
                <a:latin typeface="Verdana"/>
                <a:ea typeface="+mn-lt"/>
                <a:cs typeface="+mn-lt"/>
              </a:rPr>
              <a:t>list of questions. </a:t>
            </a:r>
          </a:p>
          <a:p>
            <a:endParaRPr lang="en-US" dirty="0"/>
          </a:p>
          <a:p>
            <a:r>
              <a:rPr lang="en-US" sz="2800">
                <a:latin typeface="Verdana"/>
                <a:ea typeface="+mn-lt"/>
                <a:cs typeface="+mn-lt"/>
              </a:rPr>
              <a:t>Imagine how he might respond. </a:t>
            </a:r>
          </a:p>
          <a:p>
            <a:endParaRPr lang="en-US" sz="2800" dirty="0">
              <a:latin typeface="Verdana"/>
              <a:ea typeface="+mn-lt"/>
              <a:cs typeface="+mn-lt"/>
            </a:endParaRPr>
          </a:p>
          <a:p>
            <a:pPr marL="457200" indent="-457200">
              <a:buFont typeface="Arial"/>
              <a:buChar char="•"/>
            </a:pPr>
            <a:r>
              <a:rPr lang="en-US" sz="2600">
                <a:latin typeface="Verdana"/>
                <a:ea typeface="+mn-lt"/>
                <a:cs typeface="+mn-lt"/>
              </a:rPr>
              <a:t>What in the work of art gives you clues to how he might respond?</a:t>
            </a:r>
            <a:endParaRPr lang="en-US" sz="2600">
              <a:cs typeface="Calibri" panose="020F0502020204030204"/>
            </a:endParaRPr>
          </a:p>
          <a:p>
            <a:pPr marL="457200" indent="-457200">
              <a:buFont typeface="Arial"/>
              <a:buChar char="•"/>
            </a:pPr>
            <a:r>
              <a:rPr lang="en-US" sz="2600">
                <a:latin typeface="Verdana"/>
                <a:ea typeface="+mn-lt"/>
                <a:cs typeface="+mn-lt"/>
              </a:rPr>
              <a:t>With a partner or small group, act out or write the conversation.  </a:t>
            </a:r>
          </a:p>
          <a:p>
            <a:endParaRPr lang="en-US" sz="2800" dirty="0">
              <a:latin typeface="Calibri"/>
              <a:ea typeface="Verdana" panose="020B0604030504040204" pitchFamily="34" charset="0"/>
              <a:cs typeface="Calibri"/>
            </a:endParaRPr>
          </a:p>
        </p:txBody>
      </p:sp>
      <p:sp>
        <p:nvSpPr>
          <p:cNvPr id="7" name="TextBox 6">
            <a:extLst>
              <a:ext uri="{FF2B5EF4-FFF2-40B4-BE49-F238E27FC236}">
                <a16:creationId xmlns:a16="http://schemas.microsoft.com/office/drawing/2014/main" id="{9F31333F-9545-4E71-A8A6-F7C61BA4E5A1}"/>
              </a:ext>
            </a:extLst>
          </p:cNvPr>
          <p:cNvSpPr txBox="1"/>
          <p:nvPr/>
        </p:nvSpPr>
        <p:spPr>
          <a:xfrm>
            <a:off x="2598108" y="12235260"/>
            <a:ext cx="8307046" cy="923330"/>
          </a:xfrm>
          <a:prstGeom prst="rect">
            <a:avLst/>
          </a:prstGeom>
          <a:noFill/>
        </p:spPr>
        <p:txBody>
          <a:bodyPr wrap="square" lIns="91440" tIns="45720" rIns="91440" bIns="45720" rtlCol="0" anchor="t">
            <a:spAutoFit/>
          </a:bodyPr>
          <a:lstStyle/>
          <a:p>
            <a:r>
              <a:rPr lang="en-US" sz="1800" dirty="0">
                <a:latin typeface="Verdana"/>
                <a:ea typeface="+mn-lt"/>
                <a:cs typeface="+mn-lt"/>
              </a:rPr>
              <a:t>Fred E. Myers, American, 1910–1950; </a:t>
            </a:r>
            <a:r>
              <a:rPr lang="en-US" sz="1800" i="1" dirty="0">
                <a:latin typeface="Verdana"/>
                <a:ea typeface="+mn-lt"/>
                <a:cs typeface="+mn-lt"/>
              </a:rPr>
              <a:t>Lincoln</a:t>
            </a:r>
            <a:r>
              <a:rPr lang="en-US" sz="1800" dirty="0">
                <a:latin typeface="Verdana"/>
                <a:ea typeface="+mn-lt"/>
                <a:cs typeface="+mn-lt"/>
              </a:rPr>
              <a:t>, 1929; wood (railroad tie); 26 1/2 x 10 1/4 x 9 inches; University Museum, Southern Illinois University Carbondale  2021.39</a:t>
            </a:r>
          </a:p>
        </p:txBody>
      </p:sp>
      <p:pic>
        <p:nvPicPr>
          <p:cNvPr id="4" name="Picture 4">
            <a:extLst>
              <a:ext uri="{FF2B5EF4-FFF2-40B4-BE49-F238E27FC236}">
                <a16:creationId xmlns:a16="http://schemas.microsoft.com/office/drawing/2014/main" id="{CD53C98A-0D59-4B6B-ADC7-0239FB94F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523" y="980570"/>
            <a:ext cx="4562089" cy="10799267"/>
          </a:xfrm>
          <a:prstGeom prst="rect">
            <a:avLst/>
          </a:prstGeom>
        </p:spPr>
      </p:pic>
    </p:spTree>
    <p:extLst>
      <p:ext uri="{BB962C8B-B14F-4D97-AF65-F5344CB8AC3E}">
        <p14:creationId xmlns:p14="http://schemas.microsoft.com/office/powerpoint/2010/main" val="36641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317F53-D84D-4FF4-AB6A-B4AE6CB86DC9}"/>
              </a:ext>
            </a:extLst>
          </p:cNvPr>
          <p:cNvSpPr txBox="1"/>
          <p:nvPr/>
        </p:nvSpPr>
        <p:spPr>
          <a:xfrm>
            <a:off x="1156043" y="1297327"/>
            <a:ext cx="13312589" cy="1200329"/>
          </a:xfrm>
          <a:prstGeom prst="rect">
            <a:avLst/>
          </a:prstGeom>
          <a:noFill/>
        </p:spPr>
        <p:txBody>
          <a:bodyPr wrap="square" rtlCol="0">
            <a:spAutoFit/>
          </a:bodyPr>
          <a:lstStyle/>
          <a:p>
            <a:r>
              <a:rPr lang="en-US" sz="7200" b="1" dirty="0">
                <a:solidFill>
                  <a:srgbClr val="802F2D"/>
                </a:solidFill>
                <a:latin typeface="Verdana" panose="020B0604030504040204" pitchFamily="34" charset="0"/>
                <a:ea typeface="Verdana" panose="020B0604030504040204" pitchFamily="34" charset="0"/>
              </a:rPr>
              <a:t>Art Communities</a:t>
            </a:r>
          </a:p>
        </p:txBody>
      </p:sp>
      <p:sp>
        <p:nvSpPr>
          <p:cNvPr id="4" name="TextBox 3">
            <a:extLst>
              <a:ext uri="{FF2B5EF4-FFF2-40B4-BE49-F238E27FC236}">
                <a16:creationId xmlns:a16="http://schemas.microsoft.com/office/drawing/2014/main" id="{FAD433D3-4BD1-4DB9-8065-B2062C88C400}"/>
              </a:ext>
            </a:extLst>
          </p:cNvPr>
          <p:cNvSpPr txBox="1"/>
          <p:nvPr/>
        </p:nvSpPr>
        <p:spPr>
          <a:xfrm>
            <a:off x="1264082" y="3265382"/>
            <a:ext cx="7645057" cy="7848302"/>
          </a:xfrm>
          <a:prstGeom prst="rect">
            <a:avLst/>
          </a:prstGeom>
          <a:noFill/>
        </p:spPr>
        <p:txBody>
          <a:bodyPr wrap="square" rtlCol="0">
            <a:spAutoFit/>
          </a:bodyPr>
          <a:lstStyle/>
          <a:p>
            <a:pPr fontAlgn="base"/>
            <a:r>
              <a:rPr lang="en-US" sz="2800" dirty="0">
                <a:latin typeface="Verdana" panose="020B0604030504040204" pitchFamily="34" charset="0"/>
                <a:ea typeface="Verdana" panose="020B0604030504040204" pitchFamily="34" charset="0"/>
                <a:cs typeface="+mn-lt"/>
              </a:rPr>
              <a:t>This resource section highlights a few of the artist personalities that defined artist communities in the confluence region, focusing specifically on artists who worked with the People’s Art Center and the Black Artists Group, as well as folk or outsider artists working at similar times. This section celebrates the local knowledge preserved by communities in the confluence region. By viewing these works as a group, they become members of one overarching community of makers compelled by their shared need to express their worlds though an artistic object. Every one of them speaks both to their local communities and to a broader national dialogue.</a:t>
            </a:r>
            <a:r>
              <a:rPr lang="en-US" sz="2800" dirty="0">
                <a:latin typeface="Verdana" panose="020B0604030504040204" pitchFamily="34" charset="0"/>
                <a:ea typeface="Verdana" panose="020B0604030504040204" pitchFamily="34" charset="0"/>
              </a:rPr>
              <a:t> </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a:extLst>
              <a:ext uri="{FF2B5EF4-FFF2-40B4-BE49-F238E27FC236}">
                <a16:creationId xmlns:a16="http://schemas.microsoft.com/office/drawing/2014/main" id="{2C66893E-C1AA-4862-9929-E18DFF85F04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152399" y="8976594"/>
            <a:ext cx="3401119" cy="4380177"/>
          </a:xfrm>
          <a:prstGeom prst="rect">
            <a:avLst/>
          </a:prstGeom>
        </p:spPr>
      </p:pic>
      <p:pic>
        <p:nvPicPr>
          <p:cNvPr id="10" name="Picture 9">
            <a:extLst>
              <a:ext uri="{FF2B5EF4-FFF2-40B4-BE49-F238E27FC236}">
                <a16:creationId xmlns:a16="http://schemas.microsoft.com/office/drawing/2014/main" id="{AFF1B92D-0C69-4D4B-938A-CC1DFF74D57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833698" y="793553"/>
            <a:ext cx="3469583" cy="8184745"/>
          </a:xfrm>
          <a:prstGeom prst="rect">
            <a:avLst/>
          </a:prstGeom>
        </p:spPr>
      </p:pic>
      <p:pic>
        <p:nvPicPr>
          <p:cNvPr id="20" name="Picture 19">
            <a:extLst>
              <a:ext uri="{FF2B5EF4-FFF2-40B4-BE49-F238E27FC236}">
                <a16:creationId xmlns:a16="http://schemas.microsoft.com/office/drawing/2014/main" id="{8D0F07F9-583A-744E-BBCB-A6F9612A5FBC}"/>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4070672" y="5021132"/>
            <a:ext cx="4884487" cy="3643965"/>
          </a:xfrm>
          <a:prstGeom prst="rect">
            <a:avLst/>
          </a:prstGeom>
        </p:spPr>
      </p:pic>
      <p:pic>
        <p:nvPicPr>
          <p:cNvPr id="22" name="Picture 21">
            <a:extLst>
              <a:ext uri="{FF2B5EF4-FFF2-40B4-BE49-F238E27FC236}">
                <a16:creationId xmlns:a16="http://schemas.microsoft.com/office/drawing/2014/main" id="{8446F1C6-08A3-1A4D-BE36-075212BF4EA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624970" y="793553"/>
            <a:ext cx="4059585" cy="4672583"/>
          </a:xfrm>
          <a:prstGeom prst="rect">
            <a:avLst/>
          </a:prstGeom>
        </p:spPr>
      </p:pic>
      <p:pic>
        <p:nvPicPr>
          <p:cNvPr id="23" name="Picture 22">
            <a:extLst>
              <a:ext uri="{FF2B5EF4-FFF2-40B4-BE49-F238E27FC236}">
                <a16:creationId xmlns:a16="http://schemas.microsoft.com/office/drawing/2014/main" id="{2C2CE800-CFAE-2B45-8F64-E1F7BFBC541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796420" y="5473562"/>
            <a:ext cx="4109687" cy="2739106"/>
          </a:xfrm>
          <a:prstGeom prst="rect">
            <a:avLst/>
          </a:prstGeom>
        </p:spPr>
      </p:pic>
      <p:pic>
        <p:nvPicPr>
          <p:cNvPr id="24" name="Picture 23">
            <a:extLst>
              <a:ext uri="{FF2B5EF4-FFF2-40B4-BE49-F238E27FC236}">
                <a16:creationId xmlns:a16="http://schemas.microsoft.com/office/drawing/2014/main" id="{C958C315-2216-EF40-9B57-668DDF759CB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722550" y="8375677"/>
            <a:ext cx="4131558" cy="5187923"/>
          </a:xfrm>
          <a:prstGeom prst="rect">
            <a:avLst/>
          </a:prstGeom>
        </p:spPr>
      </p:pic>
      <p:pic>
        <p:nvPicPr>
          <p:cNvPr id="27" name="Picture 26">
            <a:extLst>
              <a:ext uri="{FF2B5EF4-FFF2-40B4-BE49-F238E27FC236}">
                <a16:creationId xmlns:a16="http://schemas.microsoft.com/office/drawing/2014/main" id="{0854E1A8-0313-3D4D-B180-052B2BECE4CE}"/>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435798" y="9395875"/>
            <a:ext cx="3422895" cy="3435619"/>
          </a:xfrm>
          <a:prstGeom prst="rect">
            <a:avLst/>
          </a:prstGeom>
        </p:spPr>
      </p:pic>
      <p:pic>
        <p:nvPicPr>
          <p:cNvPr id="30" name="Picture 29">
            <a:extLst>
              <a:ext uri="{FF2B5EF4-FFF2-40B4-BE49-F238E27FC236}">
                <a16:creationId xmlns:a16="http://schemas.microsoft.com/office/drawing/2014/main" id="{7C3D5460-9E84-FD4F-B30C-4F1957A08B05}"/>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4488845" y="675399"/>
            <a:ext cx="4064673" cy="3954817"/>
          </a:xfrm>
          <a:prstGeom prst="rect">
            <a:avLst/>
          </a:prstGeom>
        </p:spPr>
      </p:pic>
    </p:spTree>
    <p:extLst>
      <p:ext uri="{BB962C8B-B14F-4D97-AF65-F5344CB8AC3E}">
        <p14:creationId xmlns:p14="http://schemas.microsoft.com/office/powerpoint/2010/main" val="292167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2F2D"/>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8F2776-F21D-446C-9C84-A832B205F31C}"/>
              </a:ext>
            </a:extLst>
          </p:cNvPr>
          <p:cNvSpPr txBox="1"/>
          <p:nvPr/>
        </p:nvSpPr>
        <p:spPr>
          <a:xfrm>
            <a:off x="2627275" y="1194983"/>
            <a:ext cx="12344400" cy="1200329"/>
          </a:xfrm>
          <a:prstGeom prst="rect">
            <a:avLst/>
          </a:prstGeom>
          <a:noFill/>
        </p:spPr>
        <p:txBody>
          <a:bodyPr wrap="square" rtlCol="0">
            <a:spAutoFit/>
          </a:bodyPr>
          <a:lstStyle/>
          <a:p>
            <a:r>
              <a:rPr lang="en-US" sz="7200" b="1" dirty="0">
                <a:solidFill>
                  <a:schemeClr val="bg1"/>
                </a:solidFill>
                <a:latin typeface="Verdana" panose="020B0604030504040204" pitchFamily="34" charset="0"/>
                <a:ea typeface="Verdana" panose="020B0604030504040204" pitchFamily="34" charset="0"/>
              </a:rPr>
              <a:t>Consider and Discuss</a:t>
            </a:r>
          </a:p>
        </p:txBody>
      </p:sp>
      <p:sp>
        <p:nvSpPr>
          <p:cNvPr id="5" name="TextBox 4">
            <a:extLst>
              <a:ext uri="{FF2B5EF4-FFF2-40B4-BE49-F238E27FC236}">
                <a16:creationId xmlns:a16="http://schemas.microsoft.com/office/drawing/2014/main" id="{27212EAD-53EE-4483-9114-152D86D73BB4}"/>
              </a:ext>
            </a:extLst>
          </p:cNvPr>
          <p:cNvSpPr txBox="1"/>
          <p:nvPr/>
        </p:nvSpPr>
        <p:spPr>
          <a:xfrm>
            <a:off x="2691169" y="3352567"/>
            <a:ext cx="15191574" cy="9448740"/>
          </a:xfrm>
          <a:prstGeom prst="rect">
            <a:avLst/>
          </a:prstGeom>
          <a:noFill/>
        </p:spPr>
        <p:txBody>
          <a:bodyPr wrap="square" lIns="91440" tIns="45720" rIns="91440" bIns="45720" rtlCol="0" anchor="t">
            <a:spAutoFit/>
          </a:bodyPr>
          <a:lstStyle/>
          <a:p>
            <a:r>
              <a:rPr lang="en-US" sz="3200" dirty="0">
                <a:solidFill>
                  <a:srgbClr val="FFFFFF"/>
                </a:solidFill>
                <a:latin typeface="Verdana"/>
                <a:ea typeface="+mn-lt"/>
                <a:cs typeface="+mn-lt"/>
              </a:rPr>
              <a:t>As a class, explore the concept of community. </a:t>
            </a:r>
          </a:p>
          <a:p>
            <a:endParaRPr lang="en-US" sz="3200" dirty="0">
              <a:solidFill>
                <a:srgbClr val="FFFFFF"/>
              </a:solidFill>
              <a:latin typeface="Verdana"/>
              <a:ea typeface="+mn-lt"/>
              <a:cs typeface="+mn-lt"/>
            </a:endParaRPr>
          </a:p>
          <a:p>
            <a:r>
              <a:rPr lang="en-US" sz="3200" dirty="0">
                <a:solidFill>
                  <a:srgbClr val="FFFFFF"/>
                </a:solidFill>
                <a:latin typeface="Verdana"/>
                <a:ea typeface="+mn-lt"/>
                <a:cs typeface="+mn-lt"/>
              </a:rPr>
              <a:t>What do you think of when you hear the word community?</a:t>
            </a:r>
          </a:p>
          <a:p>
            <a:endParaRPr lang="en-US" sz="3200" dirty="0">
              <a:solidFill>
                <a:srgbClr val="FFFFFF"/>
              </a:solidFill>
              <a:latin typeface="Verdana"/>
              <a:ea typeface="+mn-lt"/>
              <a:cs typeface="+mn-lt"/>
            </a:endParaRPr>
          </a:p>
          <a:p>
            <a:r>
              <a:rPr lang="en-US" sz="3200" dirty="0">
                <a:solidFill>
                  <a:srgbClr val="FFFFFF"/>
                </a:solidFill>
                <a:latin typeface="Verdana"/>
                <a:ea typeface="+mn-lt"/>
                <a:cs typeface="+mn-lt"/>
              </a:rPr>
              <a:t>Create a class definition of “community.”</a:t>
            </a:r>
          </a:p>
          <a:p>
            <a:endParaRPr lang="en-US" sz="3200" dirty="0">
              <a:solidFill>
                <a:srgbClr val="FFFFFF"/>
              </a:solidFill>
              <a:latin typeface="Verdana"/>
              <a:ea typeface="+mn-lt"/>
              <a:cs typeface="+mn-lt"/>
            </a:endParaRPr>
          </a:p>
          <a:p>
            <a:r>
              <a:rPr lang="en-US" sz="3200" dirty="0">
                <a:solidFill>
                  <a:srgbClr val="FFFFFF"/>
                </a:solidFill>
                <a:latin typeface="Verdana"/>
                <a:ea typeface="+mn-lt"/>
                <a:cs typeface="+mn-lt"/>
              </a:rPr>
              <a:t>What does it mean to be a member of a community?</a:t>
            </a:r>
          </a:p>
          <a:p>
            <a:endParaRPr lang="en-US" sz="3200" dirty="0">
              <a:solidFill>
                <a:srgbClr val="FFFFFF"/>
              </a:solidFill>
              <a:latin typeface="Verdana"/>
              <a:ea typeface="+mn-lt"/>
              <a:cs typeface="+mn-lt"/>
            </a:endParaRPr>
          </a:p>
          <a:p>
            <a:r>
              <a:rPr lang="en-US" sz="3200" dirty="0">
                <a:solidFill>
                  <a:srgbClr val="FFFFFF"/>
                </a:solidFill>
                <a:latin typeface="Verdana"/>
                <a:ea typeface="+mn-lt"/>
                <a:cs typeface="+mn-lt"/>
              </a:rPr>
              <a:t>What brings people together in a community?</a:t>
            </a:r>
          </a:p>
          <a:p>
            <a:endParaRPr lang="en-US" sz="3200" dirty="0">
              <a:solidFill>
                <a:srgbClr val="FFFFFF"/>
              </a:solidFill>
              <a:latin typeface="Verdana"/>
              <a:ea typeface="+mn-lt"/>
              <a:cs typeface="+mn-lt"/>
            </a:endParaRPr>
          </a:p>
          <a:p>
            <a:r>
              <a:rPr lang="en-US" sz="3200" dirty="0">
                <a:solidFill>
                  <a:srgbClr val="FFFFFF"/>
                </a:solidFill>
                <a:latin typeface="Verdana"/>
                <a:ea typeface="+mn-lt"/>
                <a:cs typeface="+mn-lt"/>
              </a:rPr>
              <a:t>What might lead someone to join or identify with a community?</a:t>
            </a:r>
          </a:p>
          <a:p>
            <a:endParaRPr lang="en-US" sz="3200" dirty="0">
              <a:solidFill>
                <a:srgbClr val="FFFFFF"/>
              </a:solidFill>
              <a:latin typeface="Verdana"/>
              <a:ea typeface="+mn-lt"/>
              <a:cs typeface="+mn-lt"/>
            </a:endParaRPr>
          </a:p>
          <a:p>
            <a:r>
              <a:rPr lang="en-US" sz="3200" dirty="0">
                <a:solidFill>
                  <a:srgbClr val="FFFFFF"/>
                </a:solidFill>
                <a:latin typeface="Verdana"/>
                <a:ea typeface="+mn-lt"/>
                <a:cs typeface="+mn-lt"/>
              </a:rPr>
              <a:t>To be a community, must members like each other?</a:t>
            </a:r>
          </a:p>
          <a:p>
            <a:endParaRPr lang="en-US" sz="3200" dirty="0">
              <a:solidFill>
                <a:srgbClr val="FFFFFF"/>
              </a:solidFill>
              <a:latin typeface="Verdana"/>
              <a:ea typeface="+mn-lt"/>
              <a:cs typeface="+mn-lt"/>
            </a:endParaRPr>
          </a:p>
          <a:p>
            <a:r>
              <a:rPr lang="en-US" sz="3200" dirty="0">
                <a:solidFill>
                  <a:srgbClr val="FFFFFF"/>
                </a:solidFill>
                <a:latin typeface="Verdana"/>
                <a:ea typeface="+mn-lt"/>
                <a:cs typeface="+mn-lt"/>
              </a:rPr>
              <a:t>What might lead artists to create together in a community?</a:t>
            </a:r>
          </a:p>
          <a:p>
            <a:endParaRPr lang="en-US" sz="3200" dirty="0">
              <a:solidFill>
                <a:srgbClr val="FFFFFF"/>
              </a:solidFill>
              <a:latin typeface="Verdana"/>
              <a:ea typeface="+mn-lt"/>
              <a:cs typeface="+mn-lt"/>
            </a:endParaRPr>
          </a:p>
          <a:p>
            <a:r>
              <a:rPr lang="en-US" sz="3200" dirty="0">
                <a:solidFill>
                  <a:srgbClr val="FFFFFF"/>
                </a:solidFill>
                <a:latin typeface="Verdana"/>
                <a:ea typeface="+mn-lt"/>
                <a:cs typeface="+mn-lt"/>
              </a:rPr>
              <a:t>What are some different communities that you have been a part of (e.g. sports teams, school communities, neighborhoods)?</a:t>
            </a:r>
          </a:p>
          <a:p>
            <a:endParaRPr lang="en-US" sz="3200" dirty="0">
              <a:solidFill>
                <a:schemeClr val="bg1"/>
              </a:solidFill>
              <a:latin typeface="Verdana"/>
              <a:ea typeface="Verdana"/>
            </a:endParaRPr>
          </a:p>
        </p:txBody>
      </p:sp>
    </p:spTree>
    <p:extLst>
      <p:ext uri="{BB962C8B-B14F-4D97-AF65-F5344CB8AC3E}">
        <p14:creationId xmlns:p14="http://schemas.microsoft.com/office/powerpoint/2010/main" val="315398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DD9D23-6385-48E0-8B7A-17E8E5A30538}"/>
              </a:ext>
            </a:extLst>
          </p:cNvPr>
          <p:cNvSpPr/>
          <p:nvPr/>
        </p:nvSpPr>
        <p:spPr>
          <a:xfrm>
            <a:off x="0" y="0"/>
            <a:ext cx="24387175" cy="13716000"/>
          </a:xfrm>
          <a:prstGeom prst="rect">
            <a:avLst/>
          </a:prstGeom>
          <a:solidFill>
            <a:srgbClr val="802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307788-5E0B-46F3-9E8D-BE14F7997FD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62849" y="0"/>
            <a:ext cx="10293292" cy="13716000"/>
          </a:xfrm>
          <a:prstGeom prst="rect">
            <a:avLst/>
          </a:prstGeom>
        </p:spPr>
      </p:pic>
    </p:spTree>
    <p:extLst>
      <p:ext uri="{BB962C8B-B14F-4D97-AF65-F5344CB8AC3E}">
        <p14:creationId xmlns:p14="http://schemas.microsoft.com/office/powerpoint/2010/main" val="22712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02F2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9FF6E9-8C5E-4212-AE00-F9D9C69CE0BA}"/>
              </a:ext>
            </a:extLst>
          </p:cNvPr>
          <p:cNvSpPr/>
          <p:nvPr/>
        </p:nvSpPr>
        <p:spPr>
          <a:xfrm>
            <a:off x="0" y="0"/>
            <a:ext cx="243871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CBCA67-0021-407C-94C0-4B62615CAE1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293292" cy="13716000"/>
          </a:xfrm>
          <a:prstGeom prst="rect">
            <a:avLst/>
          </a:prstGeom>
        </p:spPr>
      </p:pic>
      <p:sp>
        <p:nvSpPr>
          <p:cNvPr id="4" name="TextBox 3">
            <a:extLst>
              <a:ext uri="{FF2B5EF4-FFF2-40B4-BE49-F238E27FC236}">
                <a16:creationId xmlns:a16="http://schemas.microsoft.com/office/drawing/2014/main" id="{2B5F081B-6F0C-4864-AFAB-9DD4567852E8}"/>
              </a:ext>
            </a:extLst>
          </p:cNvPr>
          <p:cNvSpPr txBox="1"/>
          <p:nvPr/>
        </p:nvSpPr>
        <p:spPr>
          <a:xfrm>
            <a:off x="11363078" y="1808746"/>
            <a:ext cx="12236588" cy="12064841"/>
          </a:xfrm>
          <a:prstGeom prst="rect">
            <a:avLst/>
          </a:prstGeom>
          <a:noFill/>
        </p:spPr>
        <p:txBody>
          <a:bodyPr wrap="square" lIns="91440" tIns="45720" rIns="91440" bIns="45720" rtlCol="0" anchor="t">
            <a:spAutoFit/>
          </a:bodyPr>
          <a:lstStyle/>
          <a:p>
            <a:r>
              <a:rPr lang="en-US" sz="2800" dirty="0">
                <a:latin typeface="Verdana"/>
                <a:ea typeface="+mn-lt"/>
                <a:cs typeface="+mn-lt"/>
              </a:rPr>
              <a:t>Using the name of the sculpture,</a:t>
            </a:r>
            <a:r>
              <a:rPr lang="en-US" sz="2800" i="1" dirty="0">
                <a:latin typeface="Verdana"/>
                <a:ea typeface="+mn-lt"/>
                <a:cs typeface="+mn-lt"/>
              </a:rPr>
              <a:t> Gorilla</a:t>
            </a:r>
            <a:r>
              <a:rPr lang="en-US" sz="2800" dirty="0">
                <a:latin typeface="Verdana"/>
                <a:ea typeface="+mn-lt"/>
                <a:cs typeface="+mn-lt"/>
              </a:rPr>
              <a:t>, create an acrostic poem about this artwork as you look at it. An acrostic poem uses each letter of a word as the beginning for a line in the poem. For example, here is an acrostic poem using the word cat:</a:t>
            </a:r>
          </a:p>
          <a:p>
            <a:endParaRPr lang="en-US" sz="2600" i="1" dirty="0">
              <a:latin typeface="Verdana"/>
              <a:ea typeface="+mn-lt"/>
              <a:cs typeface="+mn-lt"/>
            </a:endParaRPr>
          </a:p>
          <a:p>
            <a:r>
              <a:rPr lang="en-US" sz="2600" i="1" dirty="0">
                <a:latin typeface="Verdana"/>
                <a:ea typeface="+mn-lt"/>
                <a:cs typeface="+mn-lt"/>
              </a:rPr>
              <a:t>Careful</a:t>
            </a:r>
            <a:endParaRPr lang="en-US" sz="2800" dirty="0">
              <a:latin typeface="Verdana"/>
              <a:ea typeface="+mn-lt"/>
              <a:cs typeface="+mn-lt"/>
            </a:endParaRPr>
          </a:p>
          <a:p>
            <a:r>
              <a:rPr lang="en-US" sz="2600" i="1" dirty="0">
                <a:latin typeface="Verdana"/>
                <a:ea typeface="+mn-lt"/>
                <a:cs typeface="+mn-lt"/>
              </a:rPr>
              <a:t>Agile</a:t>
            </a:r>
          </a:p>
          <a:p>
            <a:r>
              <a:rPr lang="en-US" sz="2600" i="1" dirty="0">
                <a:latin typeface="Verdana"/>
                <a:ea typeface="+mn-lt"/>
                <a:cs typeface="+mn-lt"/>
              </a:rPr>
              <a:t>Timid</a:t>
            </a:r>
          </a:p>
          <a:p>
            <a:endParaRPr lang="en-US" sz="2800" dirty="0">
              <a:latin typeface="Verdana"/>
              <a:ea typeface="+mn-lt"/>
              <a:cs typeface="+mn-lt"/>
            </a:endParaRPr>
          </a:p>
          <a:p>
            <a:r>
              <a:rPr lang="en-US" sz="2800" dirty="0">
                <a:latin typeface="Verdana"/>
                <a:ea typeface="+mn-lt"/>
                <a:cs typeface="+mn-lt"/>
              </a:rPr>
              <a:t>What word would you use to describe the pose of this gorilla?</a:t>
            </a:r>
          </a:p>
          <a:p>
            <a:endParaRPr lang="en-US" sz="2800" dirty="0">
              <a:latin typeface="Verdana"/>
              <a:ea typeface="+mn-lt"/>
              <a:cs typeface="+mn-lt"/>
            </a:endParaRPr>
          </a:p>
          <a:p>
            <a:r>
              <a:rPr lang="en-US" sz="2800" dirty="0">
                <a:latin typeface="Verdana"/>
                <a:ea typeface="+mn-lt"/>
                <a:cs typeface="+mn-lt"/>
              </a:rPr>
              <a:t>What are some other possible poses the artist could have chosen? Create these poses with your body if you are comfortable. Or draw them.</a:t>
            </a:r>
            <a:endParaRPr lang="en-US" dirty="0">
              <a:latin typeface="Calibri" panose="020F0502020204030204"/>
              <a:ea typeface="+mn-lt"/>
              <a:cs typeface="+mn-lt"/>
            </a:endParaRPr>
          </a:p>
          <a:p>
            <a:endParaRPr lang="en-US">
              <a:cs typeface="Calibri"/>
            </a:endParaRPr>
          </a:p>
          <a:p>
            <a:r>
              <a:rPr lang="en-US" sz="2800" dirty="0">
                <a:latin typeface="Verdana"/>
                <a:ea typeface="+mn-lt"/>
                <a:cs typeface="+mn-lt"/>
              </a:rPr>
              <a:t>Why do you imagine the artist might have chosen to carve the gorilla in this pose?</a:t>
            </a:r>
          </a:p>
          <a:p>
            <a:endParaRPr lang="en-US" sz="2800" dirty="0">
              <a:latin typeface="Verdana"/>
              <a:ea typeface="+mn-lt"/>
              <a:cs typeface="+mn-lt"/>
            </a:endParaRPr>
          </a:p>
          <a:p>
            <a:r>
              <a:rPr lang="en-US" sz="2800" dirty="0">
                <a:latin typeface="Verdana"/>
                <a:ea typeface="+mn-lt"/>
                <a:cs typeface="+mn-lt"/>
              </a:rPr>
              <a:t>Houston Chandler carved </a:t>
            </a:r>
            <a:r>
              <a:rPr lang="en-US" sz="2800" i="1" dirty="0">
                <a:latin typeface="Verdana"/>
                <a:ea typeface="+mn-lt"/>
                <a:cs typeface="+mn-lt"/>
              </a:rPr>
              <a:t>Gorilla </a:t>
            </a:r>
            <a:r>
              <a:rPr lang="en-US" sz="2800" dirty="0">
                <a:latin typeface="Verdana"/>
                <a:ea typeface="+mn-lt"/>
                <a:cs typeface="+mn-lt"/>
              </a:rPr>
              <a:t>out of wood. Imagine if this gorilla were made from a different material.</a:t>
            </a:r>
          </a:p>
          <a:p>
            <a:endParaRPr lang="en-US" sz="2800" dirty="0">
              <a:latin typeface="Verdana"/>
              <a:ea typeface="+mn-lt"/>
              <a:cs typeface="+mn-lt"/>
            </a:endParaRPr>
          </a:p>
          <a:p>
            <a:pPr marL="457200" indent="-457200">
              <a:buFont typeface="Arial"/>
              <a:buChar char="•"/>
            </a:pPr>
            <a:r>
              <a:rPr lang="en-US" sz="2600" dirty="0">
                <a:latin typeface="Verdana"/>
                <a:ea typeface="+mn-lt"/>
                <a:cs typeface="+mn-lt"/>
              </a:rPr>
              <a:t>What would happen if it were made from stone? </a:t>
            </a:r>
          </a:p>
          <a:p>
            <a:pPr marL="457200" indent="-457200">
              <a:buFont typeface="Arial"/>
              <a:buChar char="•"/>
            </a:pPr>
            <a:r>
              <a:rPr lang="en-US" sz="2600" dirty="0">
                <a:latin typeface="Verdana"/>
                <a:ea typeface="+mn-lt"/>
                <a:cs typeface="+mn-lt"/>
              </a:rPr>
              <a:t>How about if it were made from metal? </a:t>
            </a:r>
            <a:endParaRPr lang="en-US" sz="2600" dirty="0">
              <a:latin typeface="Calibri" panose="020F0502020204030204"/>
              <a:ea typeface="+mn-lt"/>
              <a:cs typeface="+mn-lt"/>
            </a:endParaRPr>
          </a:p>
          <a:p>
            <a:pPr marL="457200" indent="-457200">
              <a:buFont typeface="Arial"/>
              <a:buChar char="•"/>
            </a:pPr>
            <a:r>
              <a:rPr lang="en-US" sz="2600" dirty="0">
                <a:latin typeface="Verdana"/>
                <a:ea typeface="+mn-lt"/>
                <a:cs typeface="+mn-lt"/>
              </a:rPr>
              <a:t>What if it were made from fabric and stuffed like a stuffed animal?</a:t>
            </a:r>
            <a:endParaRPr lang="en-US" sz="2600" dirty="0">
              <a:cs typeface="Calibri"/>
            </a:endParaRPr>
          </a:p>
          <a:p>
            <a:pPr marL="457200" indent="-457200">
              <a:buFont typeface="Arial"/>
              <a:buChar char="•"/>
            </a:pPr>
            <a:endParaRPr lang="en-US" sz="2800" dirty="0">
              <a:latin typeface="Verdana"/>
              <a:ea typeface="+mn-lt"/>
              <a:cs typeface="+mn-lt"/>
            </a:endParaRPr>
          </a:p>
          <a:p>
            <a:r>
              <a:rPr lang="en-US" sz="2800" dirty="0">
                <a:latin typeface="Verdana"/>
                <a:ea typeface="+mn-lt"/>
                <a:cs typeface="+mn-lt"/>
              </a:rPr>
              <a:t>What material would you use if you were to make your own gorilla? </a:t>
            </a:r>
          </a:p>
          <a:p>
            <a:endParaRPr lang="en-US" sz="28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9AB6C786-BA6F-41FF-A871-52B90E69FDA7}"/>
              </a:ext>
            </a:extLst>
          </p:cNvPr>
          <p:cNvSpPr txBox="1"/>
          <p:nvPr/>
        </p:nvSpPr>
        <p:spPr>
          <a:xfrm>
            <a:off x="11370174" y="395700"/>
            <a:ext cx="11583362" cy="1200329"/>
          </a:xfrm>
          <a:prstGeom prst="rect">
            <a:avLst/>
          </a:prstGeom>
          <a:noFill/>
        </p:spPr>
        <p:txBody>
          <a:bodyPr wrap="square" rtlCol="0">
            <a:spAutoFit/>
          </a:bodyPr>
          <a:lstStyle/>
          <a:p>
            <a:r>
              <a:rPr lang="en-US" sz="7200" b="1" dirty="0">
                <a:solidFill>
                  <a:srgbClr val="802F2D"/>
                </a:solidFill>
                <a:latin typeface="Verdana" panose="020B0604030504040204" pitchFamily="34" charset="0"/>
                <a:ea typeface="Verdana" panose="020B0604030504040204" pitchFamily="34" charset="0"/>
                <a:cs typeface="Verdana" panose="020B0604030504040204" pitchFamily="34" charset="0"/>
              </a:rPr>
              <a:t>Looking Prompts</a:t>
            </a:r>
          </a:p>
        </p:txBody>
      </p:sp>
      <p:sp>
        <p:nvSpPr>
          <p:cNvPr id="2" name="TextBox 1">
            <a:extLst>
              <a:ext uri="{FF2B5EF4-FFF2-40B4-BE49-F238E27FC236}">
                <a16:creationId xmlns:a16="http://schemas.microsoft.com/office/drawing/2014/main" id="{56EF06FE-D616-4C98-99A1-B561049923D1}"/>
              </a:ext>
            </a:extLst>
          </p:cNvPr>
          <p:cNvSpPr txBox="1"/>
          <p:nvPr/>
        </p:nvSpPr>
        <p:spPr>
          <a:xfrm>
            <a:off x="493964" y="12345408"/>
            <a:ext cx="9305364" cy="923330"/>
          </a:xfrm>
          <a:prstGeom prst="rect">
            <a:avLst/>
          </a:prstGeom>
          <a:noFill/>
        </p:spPr>
        <p:txBody>
          <a:bodyPr wrap="square" lIns="91440" tIns="45720" rIns="91440" bIns="45720" rtlCol="0" anchor="t">
            <a:spAutoFit/>
          </a:bodyPr>
          <a:lstStyle/>
          <a:p>
            <a:r>
              <a:rPr lang="en-US" sz="1800" dirty="0">
                <a:latin typeface="Verdana"/>
                <a:ea typeface="Verdana"/>
              </a:rPr>
              <a:t>Houston Chandler, American, 1914–2015; </a:t>
            </a:r>
            <a:r>
              <a:rPr lang="en-US" sz="1800" i="1" dirty="0">
                <a:latin typeface="Verdana"/>
                <a:ea typeface="Verdana"/>
              </a:rPr>
              <a:t>Gorilla</a:t>
            </a:r>
            <a:r>
              <a:rPr lang="en-US" sz="1800" dirty="0">
                <a:latin typeface="Verdana"/>
                <a:ea typeface="Verdana"/>
              </a:rPr>
              <a:t>, c.1946; wood; 8 5/8 x 7 3/4 x 5 1/8 inches; Saint Louis Art Museum, Museum Purchase  1124:2010; © Houston Chandler </a:t>
            </a:r>
          </a:p>
        </p:txBody>
      </p:sp>
    </p:spTree>
    <p:extLst>
      <p:ext uri="{BB962C8B-B14F-4D97-AF65-F5344CB8AC3E}">
        <p14:creationId xmlns:p14="http://schemas.microsoft.com/office/powerpoint/2010/main" val="234681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2F2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85F08-211D-4580-BCE2-FC067FAA33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03255" y="173560"/>
            <a:ext cx="10380664" cy="13368879"/>
          </a:xfrm>
          <a:prstGeom prst="rect">
            <a:avLst/>
          </a:prstGeom>
        </p:spPr>
      </p:pic>
    </p:spTree>
    <p:extLst>
      <p:ext uri="{BB962C8B-B14F-4D97-AF65-F5344CB8AC3E}">
        <p14:creationId xmlns:p14="http://schemas.microsoft.com/office/powerpoint/2010/main" val="114464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4D26B-A7D9-4B35-B790-230FC5D59E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93587" y="173559"/>
            <a:ext cx="10380664" cy="13368879"/>
          </a:xfrm>
          <a:prstGeom prst="rect">
            <a:avLst/>
          </a:prstGeom>
        </p:spPr>
      </p:pic>
      <p:sp>
        <p:nvSpPr>
          <p:cNvPr id="5" name="TextBox 4">
            <a:extLst>
              <a:ext uri="{FF2B5EF4-FFF2-40B4-BE49-F238E27FC236}">
                <a16:creationId xmlns:a16="http://schemas.microsoft.com/office/drawing/2014/main" id="{941D396F-92AC-411B-9AB0-74D2B59643F3}"/>
              </a:ext>
            </a:extLst>
          </p:cNvPr>
          <p:cNvSpPr txBox="1"/>
          <p:nvPr/>
        </p:nvSpPr>
        <p:spPr>
          <a:xfrm>
            <a:off x="914400" y="1021976"/>
            <a:ext cx="10794861" cy="1200329"/>
          </a:xfrm>
          <a:prstGeom prst="rect">
            <a:avLst/>
          </a:prstGeom>
          <a:noFill/>
        </p:spPr>
        <p:txBody>
          <a:bodyPr wrap="square" rtlCol="0">
            <a:spAutoFit/>
          </a:bodyPr>
          <a:lstStyle/>
          <a:p>
            <a:r>
              <a:rPr lang="en-US" sz="7200" b="1" dirty="0">
                <a:solidFill>
                  <a:srgbClr val="802F2D"/>
                </a:solidFill>
                <a:latin typeface="Verdana" panose="020B0604030504040204" pitchFamily="34" charset="0"/>
                <a:ea typeface="Verdana" panose="020B0604030504040204" pitchFamily="34" charset="0"/>
              </a:rPr>
              <a:t>Looking Prompts</a:t>
            </a:r>
          </a:p>
        </p:txBody>
      </p:sp>
      <p:sp>
        <p:nvSpPr>
          <p:cNvPr id="6" name="TextBox 5">
            <a:extLst>
              <a:ext uri="{FF2B5EF4-FFF2-40B4-BE49-F238E27FC236}">
                <a16:creationId xmlns:a16="http://schemas.microsoft.com/office/drawing/2014/main" id="{32365CC1-2BC6-468D-B716-8DE9DF6685CB}"/>
              </a:ext>
            </a:extLst>
          </p:cNvPr>
          <p:cNvSpPr txBox="1"/>
          <p:nvPr/>
        </p:nvSpPr>
        <p:spPr>
          <a:xfrm>
            <a:off x="914400" y="2718404"/>
            <a:ext cx="9704684" cy="8586966"/>
          </a:xfrm>
          <a:prstGeom prst="rect">
            <a:avLst/>
          </a:prstGeom>
          <a:noFill/>
        </p:spPr>
        <p:txBody>
          <a:bodyPr wrap="square" lIns="91440" tIns="45720" rIns="91440" bIns="45720" rtlCol="0" anchor="t">
            <a:spAutoFit/>
          </a:bodyPr>
          <a:lstStyle/>
          <a:p>
            <a:r>
              <a:rPr lang="en-US" sz="2800" dirty="0">
                <a:latin typeface="Verdana"/>
                <a:ea typeface="+mn-lt"/>
                <a:cs typeface="+mn-lt"/>
              </a:rPr>
              <a:t>What is a feeling that comes to you as you look at this picture? What do you see that makes you say that?</a:t>
            </a:r>
          </a:p>
          <a:p>
            <a:endParaRPr lang="en-US" sz="2800" dirty="0">
              <a:latin typeface="Verdana"/>
              <a:ea typeface="+mn-lt"/>
              <a:cs typeface="+mn-lt"/>
            </a:endParaRPr>
          </a:p>
          <a:p>
            <a:r>
              <a:rPr lang="en-US" sz="2800" dirty="0">
                <a:latin typeface="Verdana"/>
                <a:ea typeface="+mn-lt"/>
                <a:cs typeface="+mn-lt"/>
              </a:rPr>
              <a:t>Write a list of adjectives to describe what you see in this work of art.</a:t>
            </a:r>
          </a:p>
          <a:p>
            <a:endParaRPr lang="en-US" sz="2800" dirty="0">
              <a:latin typeface="Verdana"/>
              <a:ea typeface="+mn-lt"/>
              <a:cs typeface="+mn-lt"/>
            </a:endParaRPr>
          </a:p>
          <a:p>
            <a:r>
              <a:rPr lang="en-US" sz="2800" dirty="0">
                <a:latin typeface="Verdana"/>
                <a:ea typeface="+mn-lt"/>
                <a:cs typeface="+mn-lt"/>
              </a:rPr>
              <a:t>Imagine the space where the person in this drawing may be sitting. Consider what they may be seeing or hearing. </a:t>
            </a:r>
          </a:p>
          <a:p>
            <a:endParaRPr lang="en-US" sz="2800" dirty="0">
              <a:latin typeface="Verdana"/>
              <a:ea typeface="+mn-lt"/>
              <a:cs typeface="+mn-lt"/>
            </a:endParaRPr>
          </a:p>
          <a:p>
            <a:r>
              <a:rPr lang="en-US" sz="2800" dirty="0">
                <a:latin typeface="Verdana"/>
                <a:ea typeface="+mn-lt"/>
                <a:cs typeface="+mn-lt"/>
              </a:rPr>
              <a:t>Draft a story from the point of view of the figure. </a:t>
            </a:r>
            <a:endParaRPr lang="en-US">
              <a:latin typeface="Calibri" panose="020F0502020204030204"/>
              <a:ea typeface="+mn-lt"/>
              <a:cs typeface="+mn-lt"/>
            </a:endParaRPr>
          </a:p>
          <a:p>
            <a:pPr marL="457200" indent="-457200">
              <a:buFont typeface="Arial"/>
              <a:buChar char="•"/>
            </a:pPr>
            <a:r>
              <a:rPr lang="en-US" sz="2600" dirty="0">
                <a:latin typeface="Verdana"/>
                <a:ea typeface="+mn-lt"/>
                <a:cs typeface="+mn-lt"/>
              </a:rPr>
              <a:t>What’s the setting? </a:t>
            </a:r>
            <a:endParaRPr lang="en-US" sz="2600" dirty="0">
              <a:latin typeface="Calibri" panose="020F0502020204030204"/>
              <a:ea typeface="+mn-lt"/>
              <a:cs typeface="+mn-lt"/>
            </a:endParaRPr>
          </a:p>
          <a:p>
            <a:pPr marL="457200" indent="-457200">
              <a:buFont typeface="Arial"/>
              <a:buChar char="•"/>
            </a:pPr>
            <a:r>
              <a:rPr lang="en-US" sz="2600" dirty="0">
                <a:latin typeface="Verdana"/>
                <a:ea typeface="+mn-lt"/>
                <a:cs typeface="+mn-lt"/>
              </a:rPr>
              <a:t>What happened just before this moment? </a:t>
            </a:r>
            <a:endParaRPr lang="en-US" sz="2600" dirty="0">
              <a:latin typeface="Calibri" panose="020F0502020204030204"/>
              <a:ea typeface="+mn-lt"/>
              <a:cs typeface="+mn-lt"/>
            </a:endParaRPr>
          </a:p>
          <a:p>
            <a:pPr marL="457200" indent="-457200">
              <a:buFont typeface="Arial"/>
              <a:buChar char="•"/>
            </a:pPr>
            <a:r>
              <a:rPr lang="en-US" sz="2600" dirty="0">
                <a:latin typeface="Verdana"/>
                <a:ea typeface="+mn-lt"/>
                <a:cs typeface="+mn-lt"/>
              </a:rPr>
              <a:t>Predict what might happen next in this story. </a:t>
            </a:r>
            <a:endParaRPr lang="en-US" sz="2600" dirty="0">
              <a:latin typeface="Calibri" panose="020F0502020204030204"/>
              <a:ea typeface="+mn-lt"/>
              <a:cs typeface="+mn-lt"/>
            </a:endParaRPr>
          </a:p>
          <a:p>
            <a:pPr marL="457200" indent="-457200">
              <a:buFont typeface="Arial"/>
              <a:buChar char="•"/>
            </a:pPr>
            <a:r>
              <a:rPr lang="en-US" sz="2600" dirty="0">
                <a:latin typeface="Verdana"/>
                <a:ea typeface="+mn-lt"/>
                <a:cs typeface="+mn-lt"/>
              </a:rPr>
              <a:t>Assign a title to your story and add characters if necessary. </a:t>
            </a:r>
            <a:r>
              <a:rPr lang="en-US" sz="2800" dirty="0">
                <a:latin typeface="Verdana"/>
                <a:ea typeface="+mn-lt"/>
                <a:cs typeface="+mn-lt"/>
              </a:rPr>
              <a:t> </a:t>
            </a:r>
            <a:endParaRPr lang="en-US" dirty="0">
              <a:cs typeface="Calibri"/>
            </a:endParaRPr>
          </a:p>
          <a:p>
            <a:endParaRPr lang="en-US" sz="2800" dirty="0">
              <a:latin typeface="Verdana" panose="020B0604030504040204" pitchFamily="34" charset="0"/>
              <a:ea typeface="Verdana" panose="020B0604030504040204" pitchFamily="34" charset="0"/>
            </a:endParaRPr>
          </a:p>
          <a:p>
            <a:pPr fontAlgn="base"/>
            <a:endParaRPr lang="en-US" sz="2800" dirty="0">
              <a:latin typeface="Verdana" panose="020B0604030504040204" pitchFamily="34" charset="0"/>
              <a:ea typeface="Verdana" panose="020B0604030504040204" pitchFamily="34" charset="0"/>
            </a:endParaRPr>
          </a:p>
          <a:p>
            <a:pPr fontAlgn="base"/>
            <a:endParaRPr lang="en-US" sz="2800" dirty="0">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9F31333F-9545-4E71-A8A6-F7C61BA4E5A1}"/>
              </a:ext>
            </a:extLst>
          </p:cNvPr>
          <p:cNvSpPr txBox="1"/>
          <p:nvPr/>
        </p:nvSpPr>
        <p:spPr>
          <a:xfrm>
            <a:off x="914400" y="12032304"/>
            <a:ext cx="10380664" cy="923330"/>
          </a:xfrm>
          <a:prstGeom prst="rect">
            <a:avLst/>
          </a:prstGeom>
          <a:noFill/>
        </p:spPr>
        <p:txBody>
          <a:bodyPr wrap="square" lIns="91440" tIns="45720" rIns="91440" bIns="45720" rtlCol="0" anchor="t">
            <a:spAutoFit/>
          </a:bodyPr>
          <a:lstStyle/>
          <a:p>
            <a:r>
              <a:rPr lang="en-US" sz="1800" dirty="0">
                <a:latin typeface="Verdana"/>
                <a:ea typeface="Verdana"/>
              </a:rPr>
              <a:t>Spencer Thornton Banks, American, 1912–1983; </a:t>
            </a:r>
            <a:r>
              <a:rPr lang="en-US" sz="1800" i="1" dirty="0">
                <a:latin typeface="Verdana"/>
                <a:ea typeface="Verdana"/>
              </a:rPr>
              <a:t>Drawing from Adult Sketch Class, People's Art Center</a:t>
            </a:r>
            <a:r>
              <a:rPr lang="en-US" sz="1800" dirty="0">
                <a:latin typeface="Verdana"/>
                <a:ea typeface="Verdana"/>
              </a:rPr>
              <a:t>, 1947; red and black chalk on paper; sheet: 25 3/8 x 19 1/8 inches; George B. Vashon Museum  2021.4; © Estate of Spencer Thornton Banks </a:t>
            </a:r>
          </a:p>
        </p:txBody>
      </p:sp>
    </p:spTree>
    <p:extLst>
      <p:ext uri="{BB962C8B-B14F-4D97-AF65-F5344CB8AC3E}">
        <p14:creationId xmlns:p14="http://schemas.microsoft.com/office/powerpoint/2010/main" val="100086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2F2D"/>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D8F99E24-1259-4AD3-83E7-5A589AAB2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183" y="1062792"/>
            <a:ext cx="17126131" cy="11364390"/>
          </a:xfrm>
          <a:prstGeom prst="rect">
            <a:avLst/>
          </a:prstGeom>
        </p:spPr>
      </p:pic>
    </p:spTree>
    <p:extLst>
      <p:ext uri="{BB962C8B-B14F-4D97-AF65-F5344CB8AC3E}">
        <p14:creationId xmlns:p14="http://schemas.microsoft.com/office/powerpoint/2010/main" val="2113917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1D396F-92AC-411B-9AB0-74D2B59643F3}"/>
              </a:ext>
            </a:extLst>
          </p:cNvPr>
          <p:cNvSpPr txBox="1"/>
          <p:nvPr/>
        </p:nvSpPr>
        <p:spPr>
          <a:xfrm>
            <a:off x="1270016" y="944188"/>
            <a:ext cx="9964400" cy="1200329"/>
          </a:xfrm>
          <a:prstGeom prst="rect">
            <a:avLst/>
          </a:prstGeom>
          <a:noFill/>
        </p:spPr>
        <p:txBody>
          <a:bodyPr wrap="square" lIns="91440" tIns="45720" rIns="91440" bIns="45720" rtlCol="0" anchor="t">
            <a:spAutoFit/>
          </a:bodyPr>
          <a:lstStyle/>
          <a:p>
            <a:r>
              <a:rPr lang="en-US" sz="7200" b="1">
                <a:solidFill>
                  <a:srgbClr val="802F2D"/>
                </a:solidFill>
                <a:latin typeface="Verdana"/>
                <a:ea typeface="Verdana"/>
              </a:rPr>
              <a:t>Looking Prompts</a:t>
            </a:r>
            <a:endParaRPr lang="en-US">
              <a:latin typeface="Verdana"/>
              <a:ea typeface="Verdana"/>
            </a:endParaRPr>
          </a:p>
        </p:txBody>
      </p:sp>
      <p:sp>
        <p:nvSpPr>
          <p:cNvPr id="6" name="TextBox 5">
            <a:extLst>
              <a:ext uri="{FF2B5EF4-FFF2-40B4-BE49-F238E27FC236}">
                <a16:creationId xmlns:a16="http://schemas.microsoft.com/office/drawing/2014/main" id="{32365CC1-2BC6-468D-B716-8DE9DF6685CB}"/>
              </a:ext>
            </a:extLst>
          </p:cNvPr>
          <p:cNvSpPr txBox="1"/>
          <p:nvPr/>
        </p:nvSpPr>
        <p:spPr>
          <a:xfrm>
            <a:off x="1277381" y="2488262"/>
            <a:ext cx="9851303" cy="10095071"/>
          </a:xfrm>
          <a:prstGeom prst="rect">
            <a:avLst/>
          </a:prstGeom>
          <a:noFill/>
        </p:spPr>
        <p:txBody>
          <a:bodyPr wrap="square" lIns="91440" tIns="45720" rIns="91440" bIns="45720" rtlCol="0" anchor="t">
            <a:spAutoFit/>
          </a:bodyPr>
          <a:lstStyle/>
          <a:p>
            <a:r>
              <a:rPr lang="en-US" sz="2600" dirty="0">
                <a:latin typeface="Verdana"/>
                <a:ea typeface="+mn-lt"/>
                <a:cs typeface="+mn-lt"/>
              </a:rPr>
              <a:t>Explore the shapes of this painting. On a paper, draw different shapes that you find in the painting.</a:t>
            </a:r>
          </a:p>
          <a:p>
            <a:endParaRPr lang="en-US" sz="2600" dirty="0">
              <a:latin typeface="Verdana"/>
              <a:ea typeface="+mn-lt"/>
              <a:cs typeface="+mn-lt"/>
            </a:endParaRPr>
          </a:p>
          <a:p>
            <a:pPr marL="457200" indent="-457200">
              <a:buFont typeface="Arial"/>
              <a:buChar char="•"/>
            </a:pPr>
            <a:r>
              <a:rPr lang="en-US" sz="2400" dirty="0">
                <a:latin typeface="Verdana"/>
                <a:ea typeface="+mn-lt"/>
                <a:cs typeface="+mn-lt"/>
              </a:rPr>
              <a:t>Notice simple shapes.</a:t>
            </a:r>
          </a:p>
          <a:p>
            <a:pPr marL="457200" indent="-457200">
              <a:buFont typeface="Arial"/>
              <a:buChar char="•"/>
            </a:pPr>
            <a:r>
              <a:rPr lang="en-US" sz="2400" dirty="0">
                <a:latin typeface="Verdana"/>
                <a:ea typeface="+mn-lt"/>
                <a:cs typeface="+mn-lt"/>
              </a:rPr>
              <a:t>Notice complex shapes. </a:t>
            </a:r>
          </a:p>
          <a:p>
            <a:pPr marL="457200" indent="-457200">
              <a:buFont typeface="Arial"/>
              <a:buChar char="•"/>
            </a:pPr>
            <a:r>
              <a:rPr lang="en-US" sz="2400" dirty="0">
                <a:latin typeface="Verdana"/>
                <a:ea typeface="+mn-lt"/>
                <a:cs typeface="+mn-lt"/>
              </a:rPr>
              <a:t>What happens when you combine shapes? </a:t>
            </a:r>
          </a:p>
          <a:p>
            <a:pPr marL="457200" indent="-457200">
              <a:buFont typeface="Arial"/>
              <a:buChar char="•"/>
            </a:pPr>
            <a:r>
              <a:rPr lang="en-US" sz="2400" dirty="0">
                <a:latin typeface="Verdana"/>
                <a:ea typeface="+mn-lt"/>
                <a:cs typeface="+mn-lt"/>
              </a:rPr>
              <a:t>Explore positive space by finding the objects that appear in the front or feel the most dominant in the composition.</a:t>
            </a:r>
          </a:p>
          <a:p>
            <a:pPr marL="457200" indent="-457200">
              <a:buFont typeface="Arial"/>
              <a:buChar char="•"/>
            </a:pPr>
            <a:r>
              <a:rPr lang="en-US" sz="2400" dirty="0">
                <a:latin typeface="Verdana"/>
                <a:ea typeface="+mn-lt"/>
                <a:cs typeface="+mn-lt"/>
              </a:rPr>
              <a:t>Explore negative space, the shapes that appear to be in the background, or are created in the space around those in the front.</a:t>
            </a:r>
          </a:p>
          <a:p>
            <a:pPr marL="457200" indent="-457200">
              <a:buFont typeface="Arial"/>
              <a:buChar char="•"/>
            </a:pPr>
            <a:r>
              <a:rPr lang="en-US" sz="2400" dirty="0">
                <a:latin typeface="Verdana"/>
                <a:ea typeface="+mn-lt"/>
                <a:cs typeface="+mn-lt"/>
              </a:rPr>
              <a:t>Take the shapes that you have found and drawn on your paper. Cut them out. Trace them to create more of these shapes and then cut out these additional shapes. Arrange them in different patterns to create your own designs inspired by this painting. Add color to your image if you would like.</a:t>
            </a:r>
          </a:p>
          <a:p>
            <a:endParaRPr lang="en-US" sz="2600" dirty="0">
              <a:latin typeface="Verdana"/>
              <a:ea typeface="+mn-lt"/>
              <a:cs typeface="+mn-lt"/>
            </a:endParaRPr>
          </a:p>
          <a:p>
            <a:r>
              <a:rPr lang="en-US" sz="2600" dirty="0">
                <a:latin typeface="Verdana"/>
                <a:ea typeface="+mn-lt"/>
                <a:cs typeface="+mn-lt"/>
              </a:rPr>
              <a:t>Claps, pats, foot taps, and other sounds can be created with our bodies and can be organized in a way that creates music. Look at this painting for 30 seconds. Then translate the rhythms and patterns of the artist’s design into your own sounds. </a:t>
            </a:r>
          </a:p>
          <a:p>
            <a:endParaRPr lang="en-US" sz="2600" dirty="0">
              <a:latin typeface="Verdana"/>
              <a:ea typeface="+mn-lt"/>
              <a:cs typeface="+mn-lt"/>
            </a:endParaRPr>
          </a:p>
          <a:p>
            <a:r>
              <a:rPr lang="en-US" sz="2600" dirty="0">
                <a:latin typeface="Verdana"/>
                <a:ea typeface="+mn-lt"/>
                <a:cs typeface="+mn-lt"/>
              </a:rPr>
              <a:t>What shapes inspired your choices?</a:t>
            </a:r>
          </a:p>
          <a:p>
            <a:endParaRPr lang="en-US" sz="2800" dirty="0">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9F31333F-9545-4E71-A8A6-F7C61BA4E5A1}"/>
              </a:ext>
            </a:extLst>
          </p:cNvPr>
          <p:cNvSpPr txBox="1"/>
          <p:nvPr/>
        </p:nvSpPr>
        <p:spPr>
          <a:xfrm>
            <a:off x="13562347" y="10024776"/>
            <a:ext cx="8307046" cy="923330"/>
          </a:xfrm>
          <a:prstGeom prst="rect">
            <a:avLst/>
          </a:prstGeom>
          <a:noFill/>
        </p:spPr>
        <p:txBody>
          <a:bodyPr wrap="square" lIns="91440" tIns="45720" rIns="91440" bIns="45720" rtlCol="0" anchor="t">
            <a:spAutoFit/>
          </a:bodyPr>
          <a:lstStyle/>
          <a:p>
            <a:r>
              <a:rPr lang="en-US" sz="1800" dirty="0">
                <a:latin typeface="Verdana"/>
                <a:ea typeface="+mn-lt"/>
                <a:cs typeface="+mn-lt"/>
              </a:rPr>
              <a:t>Emilio Cruz, American, 1938–2004; </a:t>
            </a:r>
            <a:r>
              <a:rPr lang="en-US" sz="1800" i="1" dirty="0">
                <a:latin typeface="Verdana"/>
                <a:ea typeface="+mn-lt"/>
                <a:cs typeface="+mn-lt"/>
              </a:rPr>
              <a:t>Untitled</a:t>
            </a:r>
            <a:r>
              <a:rPr lang="en-US" sz="1800" dirty="0">
                <a:latin typeface="Verdana"/>
                <a:ea typeface="+mn-lt"/>
                <a:cs typeface="+mn-lt"/>
              </a:rPr>
              <a:t>, 1972; acrylic on canvas; 40 x 62 inches; The John &amp; Susan Horseman Collection  2021.7; © Patricia Cruz / Estate of Emilio Cruz</a:t>
            </a:r>
          </a:p>
        </p:txBody>
      </p:sp>
      <p:pic>
        <p:nvPicPr>
          <p:cNvPr id="2" name="Picture 3">
            <a:extLst>
              <a:ext uri="{FF2B5EF4-FFF2-40B4-BE49-F238E27FC236}">
                <a16:creationId xmlns:a16="http://schemas.microsoft.com/office/drawing/2014/main" id="{3780B84A-1794-46D0-804B-5C8FBF19A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1438" y="2125378"/>
            <a:ext cx="11250710" cy="7445054"/>
          </a:xfrm>
          <a:prstGeom prst="rect">
            <a:avLst/>
          </a:prstGeom>
        </p:spPr>
      </p:pic>
    </p:spTree>
    <p:extLst>
      <p:ext uri="{BB962C8B-B14F-4D97-AF65-F5344CB8AC3E}">
        <p14:creationId xmlns:p14="http://schemas.microsoft.com/office/powerpoint/2010/main" val="35674230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6824E046B42E4C8836F3D90038A4FF" ma:contentTypeVersion="14" ma:contentTypeDescription="Create a new document." ma:contentTypeScope="" ma:versionID="71f7b4074bac1f927168760448d7cd90">
  <xsd:schema xmlns:xsd="http://www.w3.org/2001/XMLSchema" xmlns:xs="http://www.w3.org/2001/XMLSchema" xmlns:p="http://schemas.microsoft.com/office/2006/metadata/properties" xmlns:ns3="0064f588-7edc-4cae-b042-dfed33005dce" xmlns:ns4="80faecfa-f12c-4d00-b32e-7e7eea6274d5" targetNamespace="http://schemas.microsoft.com/office/2006/metadata/properties" ma:root="true" ma:fieldsID="0ceb79e698151a2c6493b4c73de4403c" ns3:_="" ns4:_="">
    <xsd:import namespace="0064f588-7edc-4cae-b042-dfed33005dce"/>
    <xsd:import namespace="80faecfa-f12c-4d00-b32e-7e7eea6274d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f588-7edc-4cae-b042-dfed33005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faecfa-f12c-4d00-b32e-7e7eea6274d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7E4A45-674A-4E77-BEAB-E3A5F5C8C356}">
  <ds:schemaRefs>
    <ds:schemaRef ds:uri="http://purl.org/dc/terms/"/>
    <ds:schemaRef ds:uri="http://schemas.openxmlformats.org/package/2006/metadata/core-properties"/>
    <ds:schemaRef ds:uri="http://schemas.microsoft.com/office/2006/documentManagement/types"/>
    <ds:schemaRef ds:uri="80faecfa-f12c-4d00-b32e-7e7eea6274d5"/>
    <ds:schemaRef ds:uri="http://purl.org/dc/elements/1.1/"/>
    <ds:schemaRef ds:uri="http://schemas.microsoft.com/office/2006/metadata/properties"/>
    <ds:schemaRef ds:uri="0064f588-7edc-4cae-b042-dfed33005dce"/>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14322C9-632B-4409-98B5-2A0C99C412DF}">
  <ds:schemaRefs>
    <ds:schemaRef ds:uri="http://schemas.microsoft.com/sharepoint/v3/contenttype/forms"/>
  </ds:schemaRefs>
</ds:datastoreItem>
</file>

<file path=customXml/itemProps3.xml><?xml version="1.0" encoding="utf-8"?>
<ds:datastoreItem xmlns:ds="http://schemas.openxmlformats.org/officeDocument/2006/customXml" ds:itemID="{05F2B71F-FF1C-4DF1-8CB2-6D672CDB3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4f588-7edc-4cae-b042-dfed33005dce"/>
    <ds:schemaRef ds:uri="80faecfa-f12c-4d00-b32e-7e7eea627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35964</TotalTime>
  <Words>173</Words>
  <Application>Microsoft Office PowerPoint</Application>
  <PresentationFormat>Custom</PresentationFormat>
  <Paragraphs>181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 Hegeman</dc:creator>
  <cp:lastModifiedBy>Kira Hegeman</cp:lastModifiedBy>
  <cp:revision>1854</cp:revision>
  <cp:lastPrinted>2021-08-04T16:00:30Z</cp:lastPrinted>
  <dcterms:created xsi:type="dcterms:W3CDTF">2021-07-06T21:50:27Z</dcterms:created>
  <dcterms:modified xsi:type="dcterms:W3CDTF">2021-09-21T22:17:45Z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0x010100616824E046B42E4C8836F3D90038A4FF</vt:lpwstr>
  </property>
</Properties>
</file>