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handoutMasterIdLst>
    <p:handoutMasterId r:id="rId21"/>
  </p:handoutMasterIdLst>
  <p:sldIdLst>
    <p:sldId id="256" r:id="rId5"/>
    <p:sldId id="354" r:id="rId6"/>
    <p:sldId id="263" r:id="rId7"/>
    <p:sldId id="280" r:id="rId8"/>
    <p:sldId id="301" r:id="rId9"/>
    <p:sldId id="303" r:id="rId10"/>
    <p:sldId id="302" r:id="rId11"/>
    <p:sldId id="344" r:id="rId12"/>
    <p:sldId id="343" r:id="rId13"/>
    <p:sldId id="346" r:id="rId14"/>
    <p:sldId id="345" r:id="rId15"/>
    <p:sldId id="348" r:id="rId16"/>
    <p:sldId id="347" r:id="rId17"/>
    <p:sldId id="350" r:id="rId18"/>
    <p:sldId id="349" r:id="rId19"/>
  </p:sldIdLst>
  <p:sldSz cx="24387175" cy="13716000"/>
  <p:notesSz cx="6858000" cy="9144000"/>
  <p:defaultTextStyle>
    <a:defPPr>
      <a:defRPr lang="en-US"/>
    </a:defPPr>
    <a:lvl1pPr marL="0" algn="l" defTabSz="1828845" rtl="0" eaLnBrk="1" latinLnBrk="0" hangingPunct="1">
      <a:defRPr sz="3600" kern="1200">
        <a:solidFill>
          <a:schemeClr val="tx1"/>
        </a:solidFill>
        <a:latin typeface="+mn-lt"/>
        <a:ea typeface="+mn-ea"/>
        <a:cs typeface="+mn-cs"/>
      </a:defRPr>
    </a:lvl1pPr>
    <a:lvl2pPr marL="914424" algn="l" defTabSz="1828845" rtl="0" eaLnBrk="1" latinLnBrk="0" hangingPunct="1">
      <a:defRPr sz="3600" kern="1200">
        <a:solidFill>
          <a:schemeClr val="tx1"/>
        </a:solidFill>
        <a:latin typeface="+mn-lt"/>
        <a:ea typeface="+mn-ea"/>
        <a:cs typeface="+mn-cs"/>
      </a:defRPr>
    </a:lvl2pPr>
    <a:lvl3pPr marL="1828845" algn="l" defTabSz="1828845" rtl="0" eaLnBrk="1" latinLnBrk="0" hangingPunct="1">
      <a:defRPr sz="3600" kern="1200">
        <a:solidFill>
          <a:schemeClr val="tx1"/>
        </a:solidFill>
        <a:latin typeface="+mn-lt"/>
        <a:ea typeface="+mn-ea"/>
        <a:cs typeface="+mn-cs"/>
      </a:defRPr>
    </a:lvl3pPr>
    <a:lvl4pPr marL="2743269" algn="l" defTabSz="1828845" rtl="0" eaLnBrk="1" latinLnBrk="0" hangingPunct="1">
      <a:defRPr sz="3600" kern="1200">
        <a:solidFill>
          <a:schemeClr val="tx1"/>
        </a:solidFill>
        <a:latin typeface="+mn-lt"/>
        <a:ea typeface="+mn-ea"/>
        <a:cs typeface="+mn-cs"/>
      </a:defRPr>
    </a:lvl4pPr>
    <a:lvl5pPr marL="3657691" algn="l" defTabSz="1828845" rtl="0" eaLnBrk="1" latinLnBrk="0" hangingPunct="1">
      <a:defRPr sz="3600" kern="1200">
        <a:solidFill>
          <a:schemeClr val="tx1"/>
        </a:solidFill>
        <a:latin typeface="+mn-lt"/>
        <a:ea typeface="+mn-ea"/>
        <a:cs typeface="+mn-cs"/>
      </a:defRPr>
    </a:lvl5pPr>
    <a:lvl6pPr marL="4572115" algn="l" defTabSz="1828845" rtl="0" eaLnBrk="1" latinLnBrk="0" hangingPunct="1">
      <a:defRPr sz="3600" kern="1200">
        <a:solidFill>
          <a:schemeClr val="tx1"/>
        </a:solidFill>
        <a:latin typeface="+mn-lt"/>
        <a:ea typeface="+mn-ea"/>
        <a:cs typeface="+mn-cs"/>
      </a:defRPr>
    </a:lvl6pPr>
    <a:lvl7pPr marL="5486536" algn="l" defTabSz="1828845" rtl="0" eaLnBrk="1" latinLnBrk="0" hangingPunct="1">
      <a:defRPr sz="3600" kern="1200">
        <a:solidFill>
          <a:schemeClr val="tx1"/>
        </a:solidFill>
        <a:latin typeface="+mn-lt"/>
        <a:ea typeface="+mn-ea"/>
        <a:cs typeface="+mn-cs"/>
      </a:defRPr>
    </a:lvl7pPr>
    <a:lvl8pPr marL="6400960" algn="l" defTabSz="1828845" rtl="0" eaLnBrk="1" latinLnBrk="0" hangingPunct="1">
      <a:defRPr sz="3600" kern="1200">
        <a:solidFill>
          <a:schemeClr val="tx1"/>
        </a:solidFill>
        <a:latin typeface="+mn-lt"/>
        <a:ea typeface="+mn-ea"/>
        <a:cs typeface="+mn-cs"/>
      </a:defRPr>
    </a:lvl8pPr>
    <a:lvl9pPr marL="7315384" algn="l" defTabSz="1828845"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68074"/>
    <a:srgbClr val="39827E"/>
    <a:srgbClr val="2E4117"/>
    <a:srgbClr val="802F2D"/>
    <a:srgbClr val="5B7F95"/>
    <a:srgbClr val="5C4E63"/>
    <a:srgbClr val="D86018"/>
    <a:srgbClr val="DEEBF7"/>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30B5B0-D585-D0B8-B72C-F74A35C439D5}" v="2" dt="2021-09-21T02:40:47.8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82" autoAdjust="0"/>
    <p:restoredTop sz="94652" autoAdjust="0"/>
  </p:normalViewPr>
  <p:slideViewPr>
    <p:cSldViewPr snapToGrid="0">
      <p:cViewPr varScale="1">
        <p:scale>
          <a:sx n="36" d="100"/>
          <a:sy n="36" d="100"/>
        </p:scale>
        <p:origin x="930" y="96"/>
      </p:cViewPr>
      <p:guideLst/>
    </p:cSldViewPr>
  </p:slideViewPr>
  <p:outlineViewPr>
    <p:cViewPr>
      <p:scale>
        <a:sx n="33" d="100"/>
        <a:sy n="33" d="100"/>
      </p:scale>
      <p:origin x="0" y="-2826"/>
    </p:cViewPr>
  </p:outlineViewPr>
  <p:notesTextViewPr>
    <p:cViewPr>
      <p:scale>
        <a:sx n="1" d="1"/>
        <a:sy n="1" d="1"/>
      </p:scale>
      <p:origin x="0" y="0"/>
    </p:cViewPr>
  </p:notesTextViewPr>
  <p:notesViewPr>
    <p:cSldViewPr snapToGrid="0">
      <p:cViewPr varScale="1">
        <p:scale>
          <a:sx n="58" d="100"/>
          <a:sy n="58" d="100"/>
        </p:scale>
        <p:origin x="302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ra Hegeman" userId="S::khegeman@slam.org::fff1a2e7-b37a-4aa4-8f19-f0ac7e091950" providerId="AD" clId="Web-{6B30B5B0-D585-D0B8-B72C-F74A35C439D5}"/>
    <pc:docChg chg="modSld">
      <pc:chgData name="Kira Hegeman" userId="S::khegeman@slam.org::fff1a2e7-b37a-4aa4-8f19-f0ac7e091950" providerId="AD" clId="Web-{6B30B5B0-D585-D0B8-B72C-F74A35C439D5}" dt="2021-09-21T02:40:47.815" v="1" actId="20577"/>
      <pc:docMkLst>
        <pc:docMk/>
      </pc:docMkLst>
      <pc:sldChg chg="modSp">
        <pc:chgData name="Kira Hegeman" userId="S::khegeman@slam.org::fff1a2e7-b37a-4aa4-8f19-f0ac7e091950" providerId="AD" clId="Web-{6B30B5B0-D585-D0B8-B72C-F74A35C439D5}" dt="2021-09-21T02:40:47.815" v="1" actId="20577"/>
        <pc:sldMkLst>
          <pc:docMk/>
          <pc:sldMk cId="2186905426" sldId="302"/>
        </pc:sldMkLst>
        <pc:spChg chg="mod">
          <ac:chgData name="Kira Hegeman" userId="S::khegeman@slam.org::fff1a2e7-b37a-4aa4-8f19-f0ac7e091950" providerId="AD" clId="Web-{6B30B5B0-D585-D0B8-B72C-F74A35C439D5}" dt="2021-09-21T02:40:47.815" v="1" actId="20577"/>
          <ac:spMkLst>
            <pc:docMk/>
            <pc:sldMk cId="2186905426" sldId="302"/>
            <ac:spMk id="6" creationId="{A60180FF-89D6-4ECE-9899-11FE6C265D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396BA0-949E-B144-9762-2FC55E31DB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ECCB58-0CC6-C44E-A38A-B463ED8A0F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AC3008-C94D-C140-8A27-418763F7FECB}" type="datetimeFigureOut">
              <a:rPr lang="en-US" smtClean="0"/>
              <a:t>9/20/2021</a:t>
            </a:fld>
            <a:endParaRPr lang="en-US"/>
          </a:p>
        </p:txBody>
      </p:sp>
      <p:sp>
        <p:nvSpPr>
          <p:cNvPr id="4" name="Footer Placeholder 3">
            <a:extLst>
              <a:ext uri="{FF2B5EF4-FFF2-40B4-BE49-F238E27FC236}">
                <a16:creationId xmlns:a16="http://schemas.microsoft.com/office/drawing/2014/main" id="{ACE41EAC-5F1F-9F47-AD76-10F09A205F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5F4736-3C98-B14B-BF60-5BD79AEA67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7E2F513-A6FB-DE42-9EDE-4A99D821C278}" type="slidenum">
              <a:rPr lang="en-US" smtClean="0"/>
              <a:t>‹#›</a:t>
            </a:fld>
            <a:endParaRPr lang="en-US"/>
          </a:p>
        </p:txBody>
      </p:sp>
    </p:spTree>
    <p:extLst>
      <p:ext uri="{BB962C8B-B14F-4D97-AF65-F5344CB8AC3E}">
        <p14:creationId xmlns:p14="http://schemas.microsoft.com/office/powerpoint/2010/main" val="1535417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020037-D204-467F-AEE3-79F3DAA89EE3}" type="datetimeFigureOut">
              <a:rPr lang="en-US" smtClean="0"/>
              <a:t>9/20/2021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1C43E1-A94E-4533-B55D-B727F6DB08E6}" type="slidenum">
              <a:rPr lang="en-US" smtClean="0"/>
              <a:t>‹#›</a:t>
            </a:fld>
            <a:endParaRPr lang="en-US"/>
          </a:p>
        </p:txBody>
      </p:sp>
    </p:spTree>
    <p:extLst>
      <p:ext uri="{BB962C8B-B14F-4D97-AF65-F5344CB8AC3E}">
        <p14:creationId xmlns:p14="http://schemas.microsoft.com/office/powerpoint/2010/main" val="2741929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1C43E1-A94E-4533-B55D-B727F6DB08E6}" type="slidenum">
              <a:rPr lang="en-US" smtClean="0"/>
              <a:t>1</a:t>
            </a:fld>
            <a:endParaRPr lang="en-US"/>
          </a:p>
        </p:txBody>
      </p:sp>
    </p:spTree>
    <p:extLst>
      <p:ext uri="{BB962C8B-B14F-4D97-AF65-F5344CB8AC3E}">
        <p14:creationId xmlns:p14="http://schemas.microsoft.com/office/powerpoint/2010/main" val="412634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C43E1-A94E-4533-B55D-B727F6DB08E6}" type="slidenum">
              <a:rPr lang="en-US" smtClean="0"/>
              <a:t>10</a:t>
            </a:fld>
            <a:endParaRPr lang="en-US"/>
          </a:p>
        </p:txBody>
      </p:sp>
    </p:spTree>
    <p:extLst>
      <p:ext uri="{BB962C8B-B14F-4D97-AF65-F5344CB8AC3E}">
        <p14:creationId xmlns:p14="http://schemas.microsoft.com/office/powerpoint/2010/main" val="933920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About the Artwork </a:t>
            </a:r>
            <a:r>
              <a:rPr lang="en-US" dirty="0"/>
              <a:t> </a:t>
            </a:r>
          </a:p>
          <a:p>
            <a:r>
              <a:rPr lang="en-US"/>
              <a:t>What do hands and their gestures reveal? </a:t>
            </a:r>
          </a:p>
          <a:p>
            <a:r>
              <a:rPr lang="en-US"/>
              <a:t>This image of hands originated in the protests after Michael Brown Jr. was shot and killed by a police officer in Ferguson, Missouri, on August 9, 2014. Artist Damon Davis, an active member of the Ferguson protest movements, chose seven fellow protesters from diverse backgrounds as his subjects. He photographed just their hands, help up in a gesture that echoes the phrase “hands up, don’t shoot” heard throughout the uprisings. By titling the project </a:t>
            </a:r>
            <a:r>
              <a:rPr lang="en-US" i="1"/>
              <a:t>All Hands On Deck</a:t>
            </a:r>
            <a:r>
              <a:rPr lang="en-US"/>
              <a:t>, however, Davis transformed a gesture of surrender into one of solidarity, community, and above all a call for change.  </a:t>
            </a:r>
          </a:p>
          <a:p>
            <a:r>
              <a:rPr lang="en-US"/>
              <a:t>The photographs were originally printed in large scale and pasted onto boarded-up storefronts during the Ferguson protests. In Davis’ own words: “The project in itself was a protest to change the physical space of the street in the aftermath of the murder of Michael Brown. The boarded-up buildings created a narrative of destruction before anything had even happened, and that fed into the media’s biased portrayal of the protesters. It was a way to weaponize art to create a counter-narrative centered on the unity and love I saw every time I went out to protest. It sought to raise the morale of the protest community to continue the long fight.” The print in this resource is part of a series of lithograph prints created from Davis’s photographs, which were published in a limited edition by Wildwood Press in St. Louis.</a:t>
            </a:r>
          </a:p>
          <a:p>
            <a:r>
              <a:rPr lang="en-US"/>
              <a:t>Davis’ multidisciplinary practice spans film, music, sculpture, photography, and print media. According to Davis, “My work is rooted in the Black American experience because that is my experience. I am motivated by how I internally process the idea of race and how it has personally affected my life, as well as the larger socio-political implications of race in America and the world.”</a:t>
            </a:r>
          </a:p>
          <a:p>
            <a:endParaRPr lang="en-US" dirty="0">
              <a:cs typeface="Calibri"/>
            </a:endParaRPr>
          </a:p>
        </p:txBody>
      </p:sp>
      <p:sp>
        <p:nvSpPr>
          <p:cNvPr id="4" name="Slide Number Placeholder 3"/>
          <p:cNvSpPr>
            <a:spLocks noGrp="1"/>
          </p:cNvSpPr>
          <p:nvPr>
            <p:ph type="sldNum" sz="quarter" idx="5"/>
          </p:nvPr>
        </p:nvSpPr>
        <p:spPr/>
        <p:txBody>
          <a:bodyPr/>
          <a:lstStyle/>
          <a:p>
            <a:fld id="{FF1C43E1-A94E-4533-B55D-B727F6DB08E6}" type="slidenum">
              <a:rPr lang="en-US" smtClean="0"/>
              <a:t>11</a:t>
            </a:fld>
            <a:endParaRPr lang="en-US"/>
          </a:p>
        </p:txBody>
      </p:sp>
    </p:spTree>
    <p:extLst>
      <p:ext uri="{BB962C8B-B14F-4D97-AF65-F5344CB8AC3E}">
        <p14:creationId xmlns:p14="http://schemas.microsoft.com/office/powerpoint/2010/main" val="19942183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C43E1-A94E-4533-B55D-B727F6DB08E6}" type="slidenum">
              <a:rPr lang="en-US" smtClean="0"/>
              <a:t>12</a:t>
            </a:fld>
            <a:endParaRPr lang="en-US"/>
          </a:p>
        </p:txBody>
      </p:sp>
    </p:spTree>
    <p:extLst>
      <p:ext uri="{BB962C8B-B14F-4D97-AF65-F5344CB8AC3E}">
        <p14:creationId xmlns:p14="http://schemas.microsoft.com/office/powerpoint/2010/main" val="36822498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a:t>About the Artwork: </a:t>
            </a:r>
            <a:r>
              <a:rPr lang="en-US" dirty="0"/>
              <a:t> </a:t>
            </a:r>
          </a:p>
          <a:p>
            <a:r>
              <a:rPr lang="en-US"/>
              <a:t>Times Beach, Missouri, suffered one of the nation’s largest environmental disasters. Located about 17 miles southwest of St. Louis along the Meramec River, the town of Times Beach was founded in 1925 as a weekend resort community and by the 1970s, it was home to about 2,500 year-round residents. In 1982, the town was declared uninhabitable after a contractor sprayed the town’s roads with the toxic chemical dioxin in order to suppress dust. Following its designation as an EPA Superfund site, it was entirely evacuated by 1985. </a:t>
            </a:r>
            <a:endParaRPr lang="en-US" dirty="0"/>
          </a:p>
          <a:p>
            <a:endParaRPr lang="en-US" dirty="0"/>
          </a:p>
          <a:p>
            <a:r>
              <a:rPr lang="en-US"/>
              <a:t>Emmett Gowin included the site in a series of aerial photographs that recorded places where humans have radically altered landscapes, including nuclear test sites, missile silos, coal mines, and more. </a:t>
            </a:r>
            <a:r>
              <a:rPr lang="en-US" i="1"/>
              <a:t>The Abandoned and Condemned Village of Times Beach, Missouri, </a:t>
            </a:r>
            <a:r>
              <a:rPr lang="en-US"/>
              <a:t>which looks east into the early morning</a:t>
            </a:r>
            <a:r>
              <a:rPr lang="en-US" i="1" dirty="0"/>
              <a:t> </a:t>
            </a:r>
            <a:r>
              <a:rPr lang="en-US"/>
              <a:t>light, appears peaceful and serene. Lush foliage</a:t>
            </a:r>
            <a:r>
              <a:rPr lang="en-US" i="1" dirty="0"/>
              <a:t> </a:t>
            </a:r>
            <a:r>
              <a:rPr lang="en-US"/>
              <a:t>and a tidy grid of streets betray no trace of the toxic</a:t>
            </a:r>
            <a:r>
              <a:rPr lang="en-US" i="1" dirty="0"/>
              <a:t> </a:t>
            </a:r>
            <a:r>
              <a:rPr lang="en-US"/>
              <a:t>chemicals lurking there. Following the evacuation, the land appears to be returning to nature.</a:t>
            </a:r>
            <a:r>
              <a:rPr lang="en-US" i="1" dirty="0"/>
              <a:t> </a:t>
            </a:r>
            <a:r>
              <a:rPr lang="en-US"/>
              <a:t>The photograph seems to exemplify Gowin’s</a:t>
            </a:r>
            <a:r>
              <a:rPr lang="en-US" i="1" dirty="0"/>
              <a:t> </a:t>
            </a:r>
            <a:r>
              <a:rPr lang="en-US"/>
              <a:t>astonishment that, as he described, “in spite of all we</a:t>
            </a:r>
            <a:r>
              <a:rPr lang="en-US" i="1" dirty="0"/>
              <a:t> </a:t>
            </a:r>
            <a:r>
              <a:rPr lang="en-US"/>
              <a:t>have done, the earth still offers back so much beauty,</a:t>
            </a:r>
            <a:r>
              <a:rPr lang="en-US" i="1" dirty="0"/>
              <a:t> </a:t>
            </a:r>
            <a:r>
              <a:rPr lang="en-US"/>
              <a:t>so much sustenance. So much of what we need is embodied in it.” For him, such pictures became “an opening through which to seek what we don’t know, or already know and should take seriously.” In the case of Times Beach, this responsibility means attending to both the careful management of hazardous materials and the ongoing physical, psychological, social, and economic impacts on its former residents.</a:t>
            </a:r>
          </a:p>
          <a:p>
            <a:endParaRPr lang="en-US" dirty="0">
              <a:cs typeface="Calibri"/>
            </a:endParaRPr>
          </a:p>
        </p:txBody>
      </p:sp>
      <p:sp>
        <p:nvSpPr>
          <p:cNvPr id="4" name="Slide Number Placeholder 3"/>
          <p:cNvSpPr>
            <a:spLocks noGrp="1"/>
          </p:cNvSpPr>
          <p:nvPr>
            <p:ph type="sldNum" sz="quarter" idx="5"/>
          </p:nvPr>
        </p:nvSpPr>
        <p:spPr/>
        <p:txBody>
          <a:bodyPr/>
          <a:lstStyle/>
          <a:p>
            <a:fld id="{FF1C43E1-A94E-4533-B55D-B727F6DB08E6}" type="slidenum">
              <a:rPr lang="en-US" smtClean="0"/>
              <a:t>13</a:t>
            </a:fld>
            <a:endParaRPr lang="en-US"/>
          </a:p>
        </p:txBody>
      </p:sp>
    </p:spTree>
    <p:extLst>
      <p:ext uri="{BB962C8B-B14F-4D97-AF65-F5344CB8AC3E}">
        <p14:creationId xmlns:p14="http://schemas.microsoft.com/office/powerpoint/2010/main" val="3156870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C43E1-A94E-4533-B55D-B727F6DB08E6}" type="slidenum">
              <a:rPr lang="en-US" smtClean="0"/>
              <a:t>14</a:t>
            </a:fld>
            <a:endParaRPr lang="en-US"/>
          </a:p>
        </p:txBody>
      </p:sp>
    </p:spTree>
    <p:extLst>
      <p:ext uri="{BB962C8B-B14F-4D97-AF65-F5344CB8AC3E}">
        <p14:creationId xmlns:p14="http://schemas.microsoft.com/office/powerpoint/2010/main" val="1967248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About the Artwork </a:t>
            </a:r>
            <a:r>
              <a:rPr lang="en-US" dirty="0"/>
              <a:t> </a:t>
            </a:r>
          </a:p>
          <a:p>
            <a:pPr fontAlgn="base"/>
            <a:r>
              <a:rPr lang="en-US" dirty="0"/>
              <a:t>A family is about to be torn apart in a tragic outcome of chattel slavery. The auctioneer’s hair curls into devil horns, revealing his evil character. The confluence region in Missouri held many such auctions, part of a national slave-trading network. </a:t>
            </a:r>
          </a:p>
          <a:p>
            <a:pPr fontAlgn="base"/>
            <a:r>
              <a:rPr lang="en-US" dirty="0"/>
              <a:t>This tabletop sculpture, an icon of the abolitionist cause, followed John Rogers’s 18-month residence in Hannibal, Missouri, where he had worked from 1856 to 1857 as a master mechanic for the Hannibal and St. Joseph Railroad. As he expressed to his family of “rank abolitionists” in Massachusetts, “the curse of slavery is dreadfully apparent here.” While Rogers did not write about attending a slave auction in Missouri, such sales occurred with regularity in Hannibal and neighboring cities as part of the national slave-trading network. Rogers’s first and only experience of living in a state where slavery was legal brought about a new consciousness; as he remarked during his residence in Missouri in reference to President Franklin Pierce’s opposition to the abolitionist movement, “I am not much of a politician—I never was. . .  But I begin to see how things really are now.” </a:t>
            </a:r>
            <a:r>
              <a:rPr lang="en-US" i="1" dirty="0"/>
              <a:t>The Slave Auction</a:t>
            </a:r>
            <a:r>
              <a:rPr lang="en-US" dirty="0"/>
              <a:t> “touched the conscience of a nation,” as a critic later wrote, and became an abolitionist icon, due to its display in the office of the National Anti-Slavery Association in New York City and its frequent reproductions in the abolitionist press. </a:t>
            </a:r>
          </a:p>
          <a:p>
            <a:endParaRPr lang="en-US" dirty="0"/>
          </a:p>
        </p:txBody>
      </p:sp>
      <p:sp>
        <p:nvSpPr>
          <p:cNvPr id="4" name="Slide Number Placeholder 3"/>
          <p:cNvSpPr>
            <a:spLocks noGrp="1"/>
          </p:cNvSpPr>
          <p:nvPr>
            <p:ph type="sldNum" sz="quarter" idx="5"/>
          </p:nvPr>
        </p:nvSpPr>
        <p:spPr/>
        <p:txBody>
          <a:bodyPr/>
          <a:lstStyle/>
          <a:p>
            <a:fld id="{FF1C43E1-A94E-4533-B55D-B727F6DB08E6}" type="slidenum">
              <a:rPr lang="en-US" smtClean="0"/>
              <a:t>15</a:t>
            </a:fld>
            <a:endParaRPr lang="en-US"/>
          </a:p>
        </p:txBody>
      </p:sp>
    </p:spTree>
    <p:extLst>
      <p:ext uri="{BB962C8B-B14F-4D97-AF65-F5344CB8AC3E}">
        <p14:creationId xmlns:p14="http://schemas.microsoft.com/office/powerpoint/2010/main" val="569308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C43E1-A94E-4533-B55D-B727F6DB08E6}" type="slidenum">
              <a:rPr lang="en-US" smtClean="0"/>
              <a:t>2</a:t>
            </a:fld>
            <a:endParaRPr lang="en-US"/>
          </a:p>
        </p:txBody>
      </p:sp>
    </p:spTree>
    <p:extLst>
      <p:ext uri="{BB962C8B-B14F-4D97-AF65-F5344CB8AC3E}">
        <p14:creationId xmlns:p14="http://schemas.microsoft.com/office/powerpoint/2010/main" val="3553505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1C43E1-A94E-4533-B55D-B727F6DB08E6}" type="slidenum">
              <a:rPr lang="en-US" smtClean="0"/>
              <a:t>3</a:t>
            </a:fld>
            <a:endParaRPr lang="en-US"/>
          </a:p>
        </p:txBody>
      </p:sp>
    </p:spTree>
    <p:extLst>
      <p:ext uri="{BB962C8B-B14F-4D97-AF65-F5344CB8AC3E}">
        <p14:creationId xmlns:p14="http://schemas.microsoft.com/office/powerpoint/2010/main" val="480086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F1C43E1-A94E-4533-B55D-B727F6DB08E6}" type="slidenum">
              <a:rPr lang="en-US" smtClean="0"/>
              <a:t>4</a:t>
            </a:fld>
            <a:endParaRPr lang="en-US"/>
          </a:p>
        </p:txBody>
      </p:sp>
      <p:sp>
        <p:nvSpPr>
          <p:cNvPr id="7" name="Notes Placeholder 6">
            <a:extLst>
              <a:ext uri="{FF2B5EF4-FFF2-40B4-BE49-F238E27FC236}">
                <a16:creationId xmlns:a16="http://schemas.microsoft.com/office/drawing/2014/main" id="{868D553D-F085-45E5-95D3-8F702C163EE5}"/>
              </a:ext>
            </a:extLst>
          </p:cNvPr>
          <p:cNvSpPr>
            <a:spLocks noGrp="1"/>
          </p:cNvSpPr>
          <p:nvPr>
            <p:ph type="body" sz="quarter" idx="3"/>
          </p:nvPr>
        </p:nvSpPr>
        <p:spPr>
          <a:xfrm>
            <a:off x="519550" y="4300800"/>
            <a:ext cx="5897880" cy="4660320"/>
          </a:xfrm>
        </p:spPr>
        <p:txBody>
          <a:bodyPr/>
          <a:lstStyle/>
          <a:p>
            <a:endParaRPr lang="en-US" dirty="0"/>
          </a:p>
        </p:txBody>
      </p:sp>
    </p:spTree>
    <p:extLst>
      <p:ext uri="{BB962C8B-B14F-4D97-AF65-F5344CB8AC3E}">
        <p14:creationId xmlns:p14="http://schemas.microsoft.com/office/powerpoint/2010/main" val="296704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29100"/>
            <a:ext cx="5665124" cy="4743450"/>
          </a:xfrm>
        </p:spPr>
        <p:txBody>
          <a:bodyPr/>
          <a:lstStyle/>
          <a:p>
            <a:pPr fontAlgn="base"/>
            <a:r>
              <a:rPr lang="en-US" b="1" dirty="0"/>
              <a:t>About this artwork</a:t>
            </a:r>
            <a:r>
              <a:rPr lang="en-US" dirty="0"/>
              <a:t> </a:t>
            </a:r>
          </a:p>
          <a:p>
            <a:r>
              <a:rPr lang="en-US"/>
              <a:t>While at first glance this appears to be an idyllic river scene, dangers lurk in the background. A sandbar lies menacingly to the left, and a “snag,” or fallen tree, punctures the river’s surface to the right. Both features were capable of wrecking rafts and steamboats alike, serious impediments to the future of commerce on both the Mississippi and Missouri rivers. </a:t>
            </a:r>
          </a:p>
          <a:p>
            <a:r>
              <a:rPr lang="en-US"/>
              <a:t>George Caleb Bingham was primarily a self-taught artist who spent much of his childhood in Franklin, Missouri. Fascinated by people and places along Missouri’s rivers, Bingham captured many scenes of river life in the later half of the 1800s. Both an artist and politician, he often used his paintings to lobby for commerce and investment in his home state of Missouri. </a:t>
            </a:r>
          </a:p>
          <a:p>
            <a:r>
              <a:rPr lang="en-US" i="1"/>
              <a:t>Raftsmen Playing Cards </a:t>
            </a:r>
            <a:r>
              <a:rPr lang="en-US"/>
              <a:t>depicts a quiet moment of leisure among six raftsmen aboard a simple raft. The raftsmen had the job of transporting goods from sites of production to commerce destinations via rivers such as the Mississippi and Missouri. Exhibited first in St. Louis and then in New York City in 1847, </a:t>
            </a:r>
            <a:r>
              <a:rPr lang="en-US" i="1"/>
              <a:t>Raftsmen Playing Cards</a:t>
            </a:r>
            <a:r>
              <a:rPr lang="en-US"/>
              <a:t> conveyed two messages. One was directed mostly to its national audience: in sharp contrast to the typical image of river laborers, who were frequently portrayed as vulgar, violent characters, Bingham’s raftsmen appear clean and collegial—civilized folks who could be trusted to uphold the pursuits of the nation. </a:t>
            </a:r>
          </a:p>
          <a:p>
            <a:r>
              <a:rPr lang="en-US" i="1"/>
              <a:t>Raftsmen Playing Cards</a:t>
            </a:r>
            <a:r>
              <a:rPr lang="en-US"/>
              <a:t> also participated in a national debate central to Missouri politics at the time. Throughout the 1840s, Bingham and other Whig politicians advocated for the federal government to fund the cleanup of the Mississippi and Missouri Rivers as part of their desire to integrate Missouri more fully into the national economy. As this vision relied on rivers to move goods from their places of production in the West to their markets in the East, any threat to river commerce took on outsized importance. In </a:t>
            </a:r>
            <a:r>
              <a:rPr lang="en-US" i="1"/>
              <a:t>Raftsmen Playing Cards</a:t>
            </a:r>
            <a:r>
              <a:rPr lang="en-US"/>
              <a:t>, Bingham demonstrates a principal impediment to navigation: trees that have toppled from the sandy banks into the river lodge in its bottom, creating large “snags,” seen at the right of the painting. In showcasing these snags and other dangers on a national scale, </a:t>
            </a:r>
            <a:r>
              <a:rPr lang="en-US" i="1"/>
              <a:t>Raftsmen Playing Cards </a:t>
            </a:r>
            <a:r>
              <a:rPr lang="en-US"/>
              <a:t>advocated for the cleanup of these rivers with federal funds.</a:t>
            </a:r>
          </a:p>
          <a:p>
            <a:r>
              <a:rPr lang="en-US"/>
              <a:t>In 1847, Bingham exhibited a second painting, </a:t>
            </a:r>
            <a:r>
              <a:rPr lang="en-US" i="1"/>
              <a:t>Lighter Relieving A Steamboat</a:t>
            </a:r>
            <a:r>
              <a:rPr lang="en-US" dirty="0"/>
              <a:t> </a:t>
            </a:r>
            <a:r>
              <a:rPr lang="en-US" i="1"/>
              <a:t>Aground</a:t>
            </a:r>
            <a:r>
              <a:rPr lang="en-US"/>
              <a:t> showing the result of such obstructions: a steamboat has wrecked on a sandbar, necessitating the rescue of its passengers and cargo. Together, these two paintings offer a pointed rebuke to critics of federal intervention, such as President James Polk, who had repeatedly vetoed a bill to clear the rivers, by showing the results of their inaction. </a:t>
            </a:r>
          </a:p>
          <a:p>
            <a:endParaRPr lang="en-US" sz="1000" dirty="0">
              <a:ea typeface="Verdana"/>
              <a:cs typeface="Calibri"/>
            </a:endParaRPr>
          </a:p>
        </p:txBody>
      </p:sp>
      <p:sp>
        <p:nvSpPr>
          <p:cNvPr id="4" name="Slide Number Placeholder 3"/>
          <p:cNvSpPr>
            <a:spLocks noGrp="1"/>
          </p:cNvSpPr>
          <p:nvPr>
            <p:ph type="sldNum" sz="quarter" idx="5"/>
          </p:nvPr>
        </p:nvSpPr>
        <p:spPr/>
        <p:txBody>
          <a:bodyPr/>
          <a:lstStyle/>
          <a:p>
            <a:fld id="{FF1C43E1-A94E-4533-B55D-B727F6DB08E6}" type="slidenum">
              <a:rPr lang="en-US" smtClean="0"/>
              <a:t>5</a:t>
            </a:fld>
            <a:endParaRPr lang="en-US"/>
          </a:p>
        </p:txBody>
      </p:sp>
    </p:spTree>
    <p:extLst>
      <p:ext uri="{BB962C8B-B14F-4D97-AF65-F5344CB8AC3E}">
        <p14:creationId xmlns:p14="http://schemas.microsoft.com/office/powerpoint/2010/main" val="1861675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C43E1-A94E-4533-B55D-B727F6DB08E6}" type="slidenum">
              <a:rPr lang="en-US" smtClean="0"/>
              <a:t>6</a:t>
            </a:fld>
            <a:endParaRPr lang="en-US"/>
          </a:p>
        </p:txBody>
      </p:sp>
    </p:spTree>
    <p:extLst>
      <p:ext uri="{BB962C8B-B14F-4D97-AF65-F5344CB8AC3E}">
        <p14:creationId xmlns:p14="http://schemas.microsoft.com/office/powerpoint/2010/main" val="1577506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a:t>About the Artwork:</a:t>
            </a:r>
            <a:r>
              <a:rPr lang="en-US" dirty="0"/>
              <a:t> </a:t>
            </a:r>
          </a:p>
          <a:p>
            <a:r>
              <a:rPr lang="en-US"/>
              <a:t>A family is about to be torn apart in a tragic outcome of chattel slavery, where human beings were denied agency and treated as property. The auctioneer’s hair curls into devil horns, revealing his evil character. This tabletop sculpture, an icon of the abolitionist cause, was created following John Rogers’s 18-month residence in Hannibal, Missouri, where he had worked from 1856 to 1857 as a master mechanic for the Hannibal and St. Joseph Railroad. As he expressed to his family of “rank abolitionists” in Massachusetts, “the curse of slavery is dreadfully apparent here.” While Rogers did not write about attending a slave auction in Missouri, such sales occurred with regularity in Hannibal and neighboring cities as part of the national slave-trading network. Rogers’s first and only experience of living in a state where slavery was legal brought about a new consciousness; as he remarked during his residence in Missouri in reference to President Franklin Pierce’s opposition to the abolitionist movement, “I am not much of a politician—I never was. . .  But I begin to see how things really are now.” </a:t>
            </a:r>
            <a:r>
              <a:rPr lang="en-US" i="1"/>
              <a:t>The Slave Auction</a:t>
            </a:r>
            <a:r>
              <a:rPr lang="en-US"/>
              <a:t> “touched the conscience of a nation,” as a critic later wrote, and became an abolitionist icon, due to its display in the office of the National Anti-Slavery Association in New York City and its frequent reproductions in the abolitionist press.</a:t>
            </a:r>
          </a:p>
        </p:txBody>
      </p:sp>
      <p:sp>
        <p:nvSpPr>
          <p:cNvPr id="4" name="Slide Number Placeholder 3"/>
          <p:cNvSpPr>
            <a:spLocks noGrp="1"/>
          </p:cNvSpPr>
          <p:nvPr>
            <p:ph type="sldNum" sz="quarter" idx="5"/>
          </p:nvPr>
        </p:nvSpPr>
        <p:spPr/>
        <p:txBody>
          <a:bodyPr/>
          <a:lstStyle/>
          <a:p>
            <a:fld id="{FF1C43E1-A94E-4533-B55D-B727F6DB08E6}" type="slidenum">
              <a:rPr lang="en-US" smtClean="0"/>
              <a:t>7</a:t>
            </a:fld>
            <a:endParaRPr lang="en-US"/>
          </a:p>
        </p:txBody>
      </p:sp>
    </p:spTree>
    <p:extLst>
      <p:ext uri="{BB962C8B-B14F-4D97-AF65-F5344CB8AC3E}">
        <p14:creationId xmlns:p14="http://schemas.microsoft.com/office/powerpoint/2010/main" val="4208256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1C43E1-A94E-4533-B55D-B727F6DB08E6}" type="slidenum">
              <a:rPr lang="en-US" smtClean="0"/>
              <a:t>8</a:t>
            </a:fld>
            <a:endParaRPr lang="en-US"/>
          </a:p>
        </p:txBody>
      </p:sp>
    </p:spTree>
    <p:extLst>
      <p:ext uri="{BB962C8B-B14F-4D97-AF65-F5344CB8AC3E}">
        <p14:creationId xmlns:p14="http://schemas.microsoft.com/office/powerpoint/2010/main" val="1390940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a:t>About the Artwork: </a:t>
            </a:r>
            <a:r>
              <a:rPr lang="en-US" dirty="0"/>
              <a:t> </a:t>
            </a:r>
          </a:p>
          <a:p>
            <a:r>
              <a:rPr lang="en-US"/>
              <a:t>Two men sit below painted portraits of Black leaders. This photograph documents one of St. Louis’s most important community-based art projects: a three-story mural created in 1968 by volunteers from local civil rights groups. </a:t>
            </a:r>
          </a:p>
          <a:p>
            <a:r>
              <a:rPr lang="en-US"/>
              <a:t>In 1967, a mural celebrating African American achievement, known as the Wall of Respect, was painted in Chicago, sparking a nationwide movement of similar urban murals that powerfully demonstrate how art can advocate for its communities. By 1975, the Chicago mural had sparked over 1000 murals across the United States, primarily painted by BIPOC artists. </a:t>
            </a:r>
          </a:p>
          <a:p>
            <a:r>
              <a:rPr lang="en-US"/>
              <a:t>In 1968, volunteers from St. Louis civil rights groups joined together to paint a Wall of Respect on a three-story building at 2800 Franklin Avenue, near the Pruitt-Igoe housing project and the headquarters of the Black Artists’ Group. Photographer Ken Light documented the wall in 1971.</a:t>
            </a:r>
          </a:p>
          <a:p>
            <a:r>
              <a:rPr lang="en-US"/>
              <a:t>Organized by Luther Mitchell and painted by Leroy White, Walter Friday, and five other artists whose names we have yet to identify, the wall was intended to “bring on Black awareness and Black consciousness of Black history,” as one community leader announced. It memorialized 16 Black leaders, seven of whom—Ray Charles, James Baldwin, Jean Baptiste Pointe du Sable, LeRoi Jones, Frederick Douglass, W. E. B. Du Bois, and the Rev. Dr. Martin Luther King—are pictured in Light’s photograph alongside a version of Marcus Garvey’s exhortation “Up, you mighty race.” On other parts of the mural not visible in Light’s photograph, there were portraits of Phyllis Wheatley, Muhammad Ali, and St. Louisan Dick Gregory, among others. The wall quickly became, in the words of one supporter, “a gathering place for meetings and performances” and “a symbol of Black achievement and determination.” In Light’s photograph, two Black individuals sit in the midst of these heroes, suggesting they also embody Black excellence. But the mural also became a target: it was vandalized at least twice, once just weeks after its creation and again in January 1969. The artists later returned to the wall and restored elements of the portraits that had been defaced. The photograph documents the four-year-old mural scarred by this hatred, with white paint partially effacing several portraits.  Despite such acts, the mural held a central place in its community for over a decade before the building on which it was painted fell into disrepair and was demolished. For poet Eugene Redmond, the Wall of Respect was “Built so Blacks can see their (Blackness) tower.” </a:t>
            </a:r>
          </a:p>
          <a:p>
            <a:endParaRPr lang="en-US" dirty="0">
              <a:cs typeface="Calibri"/>
            </a:endParaRPr>
          </a:p>
        </p:txBody>
      </p:sp>
      <p:sp>
        <p:nvSpPr>
          <p:cNvPr id="4" name="Slide Number Placeholder 3"/>
          <p:cNvSpPr>
            <a:spLocks noGrp="1"/>
          </p:cNvSpPr>
          <p:nvPr>
            <p:ph type="sldNum" sz="quarter" idx="5"/>
          </p:nvPr>
        </p:nvSpPr>
        <p:spPr/>
        <p:txBody>
          <a:bodyPr/>
          <a:lstStyle/>
          <a:p>
            <a:fld id="{FF1C43E1-A94E-4533-B55D-B727F6DB08E6}" type="slidenum">
              <a:rPr lang="en-US" smtClean="0"/>
              <a:t>9</a:t>
            </a:fld>
            <a:endParaRPr lang="en-US"/>
          </a:p>
        </p:txBody>
      </p:sp>
    </p:spTree>
    <p:extLst>
      <p:ext uri="{BB962C8B-B14F-4D97-AF65-F5344CB8AC3E}">
        <p14:creationId xmlns:p14="http://schemas.microsoft.com/office/powerpoint/2010/main" val="475236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397" y="2244726"/>
            <a:ext cx="18290381" cy="4775200"/>
          </a:xfrm>
        </p:spPr>
        <p:txBody>
          <a:bodyPr anchor="b"/>
          <a:lstStyle>
            <a:lvl1pPr algn="ctr">
              <a:defRPr sz="12000"/>
            </a:lvl1pPr>
          </a:lstStyle>
          <a:p>
            <a:r>
              <a:rPr lang="en-US"/>
              <a:t>Click to edit Master title style</a:t>
            </a:r>
            <a:endParaRPr lang="en-US" dirty="0"/>
          </a:p>
        </p:txBody>
      </p:sp>
      <p:sp>
        <p:nvSpPr>
          <p:cNvPr id="3" name="Subtitle 2"/>
          <p:cNvSpPr>
            <a:spLocks noGrp="1"/>
          </p:cNvSpPr>
          <p:nvPr>
            <p:ph type="subTitle" idx="1"/>
          </p:nvPr>
        </p:nvSpPr>
        <p:spPr>
          <a:xfrm>
            <a:off x="3048397" y="7204076"/>
            <a:ext cx="18290381"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201391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66649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52072" y="730250"/>
            <a:ext cx="5258485"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618" y="730250"/>
            <a:ext cx="15470614"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9689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46807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8104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99224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917" y="3419477"/>
            <a:ext cx="21033938" cy="5705474"/>
          </a:xfrm>
        </p:spPr>
        <p:txBody>
          <a:bodyPr anchor="b"/>
          <a:lstStyle>
            <a:lvl1pPr>
              <a:defRPr sz="12000"/>
            </a:lvl1pPr>
          </a:lstStyle>
          <a:p>
            <a:r>
              <a:rPr lang="en-US"/>
              <a:t>Click to edit Master title style</a:t>
            </a:r>
            <a:endParaRPr lang="en-US" dirty="0"/>
          </a:p>
        </p:txBody>
      </p:sp>
      <p:sp>
        <p:nvSpPr>
          <p:cNvPr id="3" name="Text Placeholder 2"/>
          <p:cNvSpPr>
            <a:spLocks noGrp="1"/>
          </p:cNvSpPr>
          <p:nvPr>
            <p:ph type="body" idx="1"/>
          </p:nvPr>
        </p:nvSpPr>
        <p:spPr>
          <a:xfrm>
            <a:off x="1663917" y="9178927"/>
            <a:ext cx="21033938" cy="3000374"/>
          </a:xfr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7778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618" y="3651250"/>
            <a:ext cx="10364549"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6008" y="3651250"/>
            <a:ext cx="10364549"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005097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795" y="730251"/>
            <a:ext cx="21033938"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796" y="3362326"/>
            <a:ext cx="10316917"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796" y="5010150"/>
            <a:ext cx="10316917"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6007" y="3362326"/>
            <a:ext cx="10367726"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6007" y="5010150"/>
            <a:ext cx="10367726"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5695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876188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13934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7726" y="1974851"/>
            <a:ext cx="1234600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33003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796" y="914400"/>
            <a:ext cx="7865498"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7726" y="1974851"/>
            <a:ext cx="12346007"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796" y="4114800"/>
            <a:ext cx="7865498"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17050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619" y="730251"/>
            <a:ext cx="21033938"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619" y="3651250"/>
            <a:ext cx="21033938"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618" y="12712701"/>
            <a:ext cx="5487114"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C764DE79-268F-4C1A-8933-263129D2AF90}" type="datetimeFigureOut">
              <a:rPr lang="en-US" smtClean="0"/>
              <a:t>9/20/2021</a:t>
            </a:fld>
            <a:endParaRPr lang="en-US" dirty="0"/>
          </a:p>
        </p:txBody>
      </p:sp>
      <p:sp>
        <p:nvSpPr>
          <p:cNvPr id="5" name="Footer Placeholder 4"/>
          <p:cNvSpPr>
            <a:spLocks noGrp="1"/>
          </p:cNvSpPr>
          <p:nvPr>
            <p:ph type="ftr" sz="quarter" idx="3"/>
          </p:nvPr>
        </p:nvSpPr>
        <p:spPr>
          <a:xfrm>
            <a:off x="8078252" y="12712701"/>
            <a:ext cx="8230672"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7223443" y="12712701"/>
            <a:ext cx="5487114"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1367543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2.jpeg"/><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68074"/>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F2E2039-0C2D-7E4B-82E7-45B2F0681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040"/>
            <a:ext cx="24387175" cy="13731040"/>
          </a:xfrm>
          <a:prstGeom prst="rect">
            <a:avLst/>
          </a:prstGeom>
        </p:spPr>
      </p:pic>
      <p:pic>
        <p:nvPicPr>
          <p:cNvPr id="3" name="Picture 4" descr="A picture containing text, book&#10;&#10;Description automatically generated">
            <a:extLst>
              <a:ext uri="{FF2B5EF4-FFF2-40B4-BE49-F238E27FC236}">
                <a16:creationId xmlns:a16="http://schemas.microsoft.com/office/drawing/2014/main" id="{439B1821-B6AC-4D28-997E-2F1EF1ADCA1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65520" y="1836403"/>
            <a:ext cx="6687194" cy="10043202"/>
          </a:xfrm>
          <a:prstGeom prst="rect">
            <a:avLst/>
          </a:prstGeom>
        </p:spPr>
      </p:pic>
    </p:spTree>
    <p:extLst>
      <p:ext uri="{BB962C8B-B14F-4D97-AF65-F5344CB8AC3E}">
        <p14:creationId xmlns:p14="http://schemas.microsoft.com/office/powerpoint/2010/main" val="2622238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B7F95"/>
        </a:solid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9E500739-D6D4-478D-B324-943BFFDA3B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98406" y="868616"/>
            <a:ext cx="18658666" cy="11872441"/>
          </a:xfrm>
          <a:prstGeom prst="rect">
            <a:avLst/>
          </a:prstGeom>
        </p:spPr>
      </p:pic>
    </p:spTree>
    <p:extLst>
      <p:ext uri="{BB962C8B-B14F-4D97-AF65-F5344CB8AC3E}">
        <p14:creationId xmlns:p14="http://schemas.microsoft.com/office/powerpoint/2010/main" val="2159983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507B31-6D29-45B5-B184-96BAA0FB1F60}"/>
              </a:ext>
            </a:extLst>
          </p:cNvPr>
          <p:cNvSpPr txBox="1"/>
          <p:nvPr/>
        </p:nvSpPr>
        <p:spPr>
          <a:xfrm>
            <a:off x="2098253" y="10364450"/>
            <a:ext cx="9139481" cy="1200329"/>
          </a:xfrm>
          <a:prstGeom prst="rect">
            <a:avLst/>
          </a:prstGeom>
          <a:noFill/>
        </p:spPr>
        <p:txBody>
          <a:bodyPr wrap="square" lIns="91440" tIns="45720" rIns="91440" bIns="45720" rtlCol="0" anchor="t">
            <a:spAutoFit/>
          </a:bodyPr>
          <a:lstStyle/>
          <a:p>
            <a:r>
              <a:rPr lang="en-US" sz="1800" dirty="0">
                <a:latin typeface="Verdana"/>
                <a:ea typeface="+mn-lt"/>
                <a:cs typeface="+mn-lt"/>
              </a:rPr>
              <a:t>Damon Davis, American, born 1985; </a:t>
            </a:r>
            <a:r>
              <a:rPr lang="en-US" sz="1800" i="1" dirty="0">
                <a:latin typeface="Verdana"/>
                <a:ea typeface="+mn-lt"/>
                <a:cs typeface="+mn-lt"/>
              </a:rPr>
              <a:t>All Hands on Deck #5</a:t>
            </a:r>
            <a:r>
              <a:rPr lang="en-US" sz="1800" dirty="0">
                <a:latin typeface="Verdana"/>
                <a:ea typeface="+mn-lt"/>
                <a:cs typeface="+mn-lt"/>
              </a:rPr>
              <a:t>, 2015; lithograph; sheet (irregular): 32 x 50 13/16 inches; Saint Louis Art Museum, The Sidney S. and Sadie Cohen Print Purchase Fund  9:2016.5; © Damon Davis</a:t>
            </a:r>
          </a:p>
        </p:txBody>
      </p:sp>
      <p:sp>
        <p:nvSpPr>
          <p:cNvPr id="5" name="TextBox 4">
            <a:extLst>
              <a:ext uri="{FF2B5EF4-FFF2-40B4-BE49-F238E27FC236}">
                <a16:creationId xmlns:a16="http://schemas.microsoft.com/office/drawing/2014/main" id="{DA725561-FE0F-43AC-ADDC-8F3659FB7D3D}"/>
              </a:ext>
            </a:extLst>
          </p:cNvPr>
          <p:cNvSpPr txBox="1"/>
          <p:nvPr/>
        </p:nvSpPr>
        <p:spPr>
          <a:xfrm>
            <a:off x="14543058" y="1362956"/>
            <a:ext cx="7238038" cy="2308324"/>
          </a:xfrm>
          <a:prstGeom prst="rect">
            <a:avLst/>
          </a:prstGeom>
          <a:noFill/>
        </p:spPr>
        <p:txBody>
          <a:bodyPr wrap="square" lIns="91440" tIns="45720" rIns="91440" bIns="45720" rtlCol="0" anchor="t">
            <a:spAutoFit/>
          </a:bodyPr>
          <a:lstStyle/>
          <a:p>
            <a:r>
              <a:rPr lang="en-US" sz="7200" b="1" dirty="0">
                <a:solidFill>
                  <a:srgbClr val="5B7F95"/>
                </a:solidFill>
                <a:latin typeface="Verdana"/>
                <a:ea typeface="Verdana"/>
              </a:rPr>
              <a:t>Looking Prompts</a:t>
            </a:r>
            <a:endParaRPr lang="en-US" dirty="0"/>
          </a:p>
        </p:txBody>
      </p:sp>
      <p:sp>
        <p:nvSpPr>
          <p:cNvPr id="6" name="TextBox 5">
            <a:extLst>
              <a:ext uri="{FF2B5EF4-FFF2-40B4-BE49-F238E27FC236}">
                <a16:creationId xmlns:a16="http://schemas.microsoft.com/office/drawing/2014/main" id="{A60180FF-89D6-4ECE-9899-11FE6C265DC4}"/>
              </a:ext>
            </a:extLst>
          </p:cNvPr>
          <p:cNvSpPr txBox="1"/>
          <p:nvPr/>
        </p:nvSpPr>
        <p:spPr>
          <a:xfrm>
            <a:off x="14631674" y="3901315"/>
            <a:ext cx="6939004" cy="8402300"/>
          </a:xfrm>
          <a:prstGeom prst="rect">
            <a:avLst/>
          </a:prstGeom>
          <a:noFill/>
        </p:spPr>
        <p:txBody>
          <a:bodyPr wrap="square" lIns="91440" tIns="45720" rIns="91440" bIns="45720" rtlCol="0" anchor="t">
            <a:spAutoFit/>
          </a:bodyPr>
          <a:lstStyle/>
          <a:p>
            <a:r>
              <a:rPr lang="en-US" sz="2800">
                <a:latin typeface="Verdana"/>
                <a:ea typeface="+mn-lt"/>
                <a:cs typeface="+mn-lt"/>
              </a:rPr>
              <a:t>Look closely at this work of art. What do you discover as you look? </a:t>
            </a:r>
            <a:endParaRPr lang="en-US"/>
          </a:p>
          <a:p>
            <a:endParaRPr lang="en-US" sz="2800" dirty="0">
              <a:latin typeface="Verdana"/>
              <a:ea typeface="+mn-lt"/>
              <a:cs typeface="+mn-lt"/>
            </a:endParaRPr>
          </a:p>
          <a:p>
            <a:r>
              <a:rPr lang="en-US" sz="2800">
                <a:latin typeface="Verdana"/>
                <a:ea typeface="+mn-lt"/>
                <a:cs typeface="+mn-lt"/>
              </a:rPr>
              <a:t>Write a list of 10 nouns or adjectives that describe what you see.</a:t>
            </a:r>
            <a:endParaRPr lang="en-US">
              <a:cs typeface="Calibri"/>
            </a:endParaRPr>
          </a:p>
          <a:p>
            <a:endParaRPr lang="en-US" sz="2800" dirty="0">
              <a:latin typeface="Verdana"/>
              <a:ea typeface="+mn-lt"/>
              <a:cs typeface="+mn-lt"/>
            </a:endParaRPr>
          </a:p>
          <a:p>
            <a:r>
              <a:rPr lang="en-US" sz="2800">
                <a:latin typeface="Verdana"/>
                <a:ea typeface="+mn-lt"/>
                <a:cs typeface="+mn-lt"/>
              </a:rPr>
              <a:t>What details emerge as you continue to look?</a:t>
            </a:r>
          </a:p>
          <a:p>
            <a:endParaRPr lang="en-US" sz="2800" dirty="0">
              <a:latin typeface="Verdana"/>
              <a:ea typeface="+mn-lt"/>
              <a:cs typeface="+mn-lt"/>
            </a:endParaRPr>
          </a:p>
          <a:p>
            <a:r>
              <a:rPr lang="en-US" sz="2800" dirty="0">
                <a:latin typeface="Verdana"/>
                <a:ea typeface="+mn-lt"/>
                <a:cs typeface="+mn-lt"/>
              </a:rPr>
              <a:t>How would the impact of this image change if it were very small? </a:t>
            </a:r>
            <a:r>
              <a:rPr lang="en-US" sz="2800">
                <a:latin typeface="Verdana"/>
                <a:ea typeface="+mn-lt"/>
                <a:cs typeface="+mn-lt"/>
              </a:rPr>
              <a:t>Or if it were very large?</a:t>
            </a:r>
          </a:p>
          <a:p>
            <a:endParaRPr lang="en-US" dirty="0"/>
          </a:p>
          <a:p>
            <a:r>
              <a:rPr lang="en-US" sz="2800">
                <a:latin typeface="Verdana"/>
                <a:ea typeface="+mn-lt"/>
                <a:cs typeface="+mn-lt"/>
              </a:rPr>
              <a:t>What if you were to change the background?</a:t>
            </a:r>
          </a:p>
          <a:p>
            <a:endParaRPr lang="en-US" sz="2800" dirty="0">
              <a:latin typeface="Verdana"/>
              <a:ea typeface="+mn-lt"/>
              <a:cs typeface="+mn-lt"/>
            </a:endParaRPr>
          </a:p>
          <a:p>
            <a:r>
              <a:rPr lang="en-US" sz="2800">
                <a:latin typeface="Verdana"/>
                <a:ea typeface="+mn-lt"/>
                <a:cs typeface="+mn-lt"/>
              </a:rPr>
              <a:t>What else do you notice about the composition of this image?</a:t>
            </a:r>
          </a:p>
          <a:p>
            <a:endParaRPr lang="en-US" sz="2800" dirty="0">
              <a:latin typeface="Calibri"/>
              <a:ea typeface="Verdana" panose="020B0604030504040204" pitchFamily="34" charset="0"/>
              <a:cs typeface="Calibri"/>
            </a:endParaRPr>
          </a:p>
        </p:txBody>
      </p:sp>
      <p:pic>
        <p:nvPicPr>
          <p:cNvPr id="2" name="Picture 2">
            <a:extLst>
              <a:ext uri="{FF2B5EF4-FFF2-40B4-BE49-F238E27FC236}">
                <a16:creationId xmlns:a16="http://schemas.microsoft.com/office/drawing/2014/main" id="{DB3EB162-AB39-475F-BD75-AC17705E714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02155" y="1949593"/>
            <a:ext cx="11285800" cy="7176395"/>
          </a:xfrm>
          <a:prstGeom prst="rect">
            <a:avLst/>
          </a:prstGeom>
        </p:spPr>
      </p:pic>
    </p:spTree>
    <p:extLst>
      <p:ext uri="{BB962C8B-B14F-4D97-AF65-F5344CB8AC3E}">
        <p14:creationId xmlns:p14="http://schemas.microsoft.com/office/powerpoint/2010/main" val="1861275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B7F95"/>
        </a:solidFill>
        <a:effectLst/>
      </p:bgPr>
    </p:bg>
    <p:spTree>
      <p:nvGrpSpPr>
        <p:cNvPr id="1" name=""/>
        <p:cNvGrpSpPr/>
        <p:nvPr/>
      </p:nvGrpSpPr>
      <p:grpSpPr>
        <a:xfrm>
          <a:off x="0" y="0"/>
          <a:ext cx="0" cy="0"/>
          <a:chOff x="0" y="0"/>
          <a:chExt cx="0" cy="0"/>
        </a:xfrm>
      </p:grpSpPr>
      <p:pic>
        <p:nvPicPr>
          <p:cNvPr id="4" name="Picture 6" descr="A picture containing outdoor, sky, mountain, hillside&#10;&#10;Description automatically generated">
            <a:extLst>
              <a:ext uri="{FF2B5EF4-FFF2-40B4-BE49-F238E27FC236}">
                <a16:creationId xmlns:a16="http://schemas.microsoft.com/office/drawing/2014/main" id="{D5210712-0A91-40DB-A389-9432F9A66A4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92337" y="227228"/>
            <a:ext cx="13235354" cy="13226101"/>
          </a:xfrm>
          <a:prstGeom prst="rect">
            <a:avLst/>
          </a:prstGeom>
        </p:spPr>
      </p:pic>
    </p:spTree>
    <p:extLst>
      <p:ext uri="{BB962C8B-B14F-4D97-AF65-F5344CB8AC3E}">
        <p14:creationId xmlns:p14="http://schemas.microsoft.com/office/powerpoint/2010/main" val="974386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507B31-6D29-45B5-B184-96BAA0FB1F60}"/>
              </a:ext>
            </a:extLst>
          </p:cNvPr>
          <p:cNvSpPr txBox="1"/>
          <p:nvPr/>
        </p:nvSpPr>
        <p:spPr>
          <a:xfrm>
            <a:off x="12767642" y="10736590"/>
            <a:ext cx="9139481" cy="1200329"/>
          </a:xfrm>
          <a:prstGeom prst="rect">
            <a:avLst/>
          </a:prstGeom>
          <a:noFill/>
        </p:spPr>
        <p:txBody>
          <a:bodyPr wrap="square" lIns="91440" tIns="45720" rIns="91440" bIns="45720" rtlCol="0" anchor="t">
            <a:spAutoFit/>
          </a:bodyPr>
          <a:lstStyle/>
          <a:p>
            <a:r>
              <a:rPr lang="en-US" sz="1800" dirty="0">
                <a:latin typeface="Verdana"/>
                <a:ea typeface="+mn-lt"/>
                <a:cs typeface="+mn-lt"/>
              </a:rPr>
              <a:t>Emmet Gowin, American, born 1941; </a:t>
            </a:r>
            <a:r>
              <a:rPr lang="en-US" sz="1800" i="1" dirty="0">
                <a:latin typeface="Verdana"/>
                <a:ea typeface="+mn-lt"/>
                <a:cs typeface="+mn-lt"/>
              </a:rPr>
              <a:t>The Abandoned and Condemned Village of Times Beach, Missouri</a:t>
            </a:r>
            <a:r>
              <a:rPr lang="en-US" sz="1800" dirty="0">
                <a:latin typeface="Verdana"/>
                <a:ea typeface="+mn-lt"/>
                <a:cs typeface="+mn-lt"/>
              </a:rPr>
              <a:t>, 1989; gelatin silver print; image: 9 5/8 x 9 3/4 inches, sheet: 11 x 14 inches; Saint Louis Art Museum, Gift of Emmet and Edith Gowin in honor of Eric Lutz  26:2021; © Emmet Gowin</a:t>
            </a:r>
          </a:p>
        </p:txBody>
      </p:sp>
      <p:sp>
        <p:nvSpPr>
          <p:cNvPr id="5" name="TextBox 4">
            <a:extLst>
              <a:ext uri="{FF2B5EF4-FFF2-40B4-BE49-F238E27FC236}">
                <a16:creationId xmlns:a16="http://schemas.microsoft.com/office/drawing/2014/main" id="{DA725561-FE0F-43AC-ADDC-8F3659FB7D3D}"/>
              </a:ext>
            </a:extLst>
          </p:cNvPr>
          <p:cNvSpPr txBox="1"/>
          <p:nvPr/>
        </p:nvSpPr>
        <p:spPr>
          <a:xfrm>
            <a:off x="2189961" y="1681933"/>
            <a:ext cx="7238038" cy="2308324"/>
          </a:xfrm>
          <a:prstGeom prst="rect">
            <a:avLst/>
          </a:prstGeom>
          <a:noFill/>
        </p:spPr>
        <p:txBody>
          <a:bodyPr wrap="square" lIns="91440" tIns="45720" rIns="91440" bIns="45720" rtlCol="0" anchor="t">
            <a:spAutoFit/>
          </a:bodyPr>
          <a:lstStyle/>
          <a:p>
            <a:r>
              <a:rPr lang="en-US" sz="7200" b="1" dirty="0">
                <a:solidFill>
                  <a:srgbClr val="5B7F95"/>
                </a:solidFill>
                <a:latin typeface="Verdana"/>
                <a:ea typeface="Verdana"/>
              </a:rPr>
              <a:t>Looking Prompts</a:t>
            </a:r>
            <a:endParaRPr lang="en-US" dirty="0"/>
          </a:p>
        </p:txBody>
      </p:sp>
      <p:sp>
        <p:nvSpPr>
          <p:cNvPr id="6" name="TextBox 5">
            <a:extLst>
              <a:ext uri="{FF2B5EF4-FFF2-40B4-BE49-F238E27FC236}">
                <a16:creationId xmlns:a16="http://schemas.microsoft.com/office/drawing/2014/main" id="{A60180FF-89D6-4ECE-9899-11FE6C265DC4}"/>
              </a:ext>
            </a:extLst>
          </p:cNvPr>
          <p:cNvSpPr txBox="1"/>
          <p:nvPr/>
        </p:nvSpPr>
        <p:spPr>
          <a:xfrm>
            <a:off x="2278577" y="4220292"/>
            <a:ext cx="6939004" cy="6555641"/>
          </a:xfrm>
          <a:prstGeom prst="rect">
            <a:avLst/>
          </a:prstGeom>
          <a:noFill/>
        </p:spPr>
        <p:txBody>
          <a:bodyPr wrap="square" lIns="91440" tIns="45720" rIns="91440" bIns="45720" rtlCol="0" anchor="t">
            <a:spAutoFit/>
          </a:bodyPr>
          <a:lstStyle/>
          <a:p>
            <a:r>
              <a:rPr lang="en-US" sz="2800">
                <a:latin typeface="Verdana"/>
                <a:ea typeface="+mn-lt"/>
                <a:cs typeface="+mn-lt"/>
              </a:rPr>
              <a:t>Before reading any information about this artwork, look closely at the image. </a:t>
            </a:r>
            <a:endParaRPr lang="en-US"/>
          </a:p>
          <a:p>
            <a:endParaRPr lang="en-US" sz="2800" dirty="0">
              <a:latin typeface="Verdana"/>
              <a:ea typeface="+mn-lt"/>
              <a:cs typeface="+mn-lt"/>
            </a:endParaRPr>
          </a:p>
          <a:p>
            <a:r>
              <a:rPr lang="en-US" sz="2800">
                <a:latin typeface="Verdana"/>
                <a:ea typeface="+mn-lt"/>
                <a:cs typeface="+mn-lt"/>
              </a:rPr>
              <a:t>If you were the artist, what title would you give it? What about it makes you choose that title?</a:t>
            </a:r>
            <a:endParaRPr lang="en-US">
              <a:cs typeface="Calibri"/>
            </a:endParaRPr>
          </a:p>
          <a:p>
            <a:endParaRPr lang="en-US" sz="2800" dirty="0">
              <a:latin typeface="Verdana"/>
              <a:ea typeface="+mn-lt"/>
              <a:cs typeface="+mn-lt"/>
            </a:endParaRPr>
          </a:p>
          <a:p>
            <a:r>
              <a:rPr lang="en-US" sz="2800">
                <a:latin typeface="Verdana"/>
                <a:ea typeface="+mn-lt"/>
                <a:cs typeface="+mn-lt"/>
              </a:rPr>
              <a:t>If you were asked to choose a song to go along with this image, what song would you choose? </a:t>
            </a:r>
          </a:p>
          <a:p>
            <a:endParaRPr lang="en-US" sz="2800" dirty="0">
              <a:latin typeface="Verdana"/>
              <a:ea typeface="+mn-lt"/>
              <a:cs typeface="+mn-lt"/>
            </a:endParaRPr>
          </a:p>
          <a:p>
            <a:r>
              <a:rPr lang="en-US" sz="2800">
                <a:latin typeface="Verdana"/>
                <a:ea typeface="+mn-lt"/>
                <a:cs typeface="+mn-lt"/>
              </a:rPr>
              <a:t>What more can you find as you look at this image?</a:t>
            </a:r>
          </a:p>
          <a:p>
            <a:endParaRPr lang="en-US" sz="2800" dirty="0">
              <a:latin typeface="Calibri"/>
              <a:ea typeface="Verdana" panose="020B0604030504040204" pitchFamily="34" charset="0"/>
              <a:cs typeface="Calibri"/>
            </a:endParaRPr>
          </a:p>
        </p:txBody>
      </p:sp>
      <p:pic>
        <p:nvPicPr>
          <p:cNvPr id="3" name="Picture 6">
            <a:extLst>
              <a:ext uri="{FF2B5EF4-FFF2-40B4-BE49-F238E27FC236}">
                <a16:creationId xmlns:a16="http://schemas.microsoft.com/office/drawing/2014/main" id="{F5685B45-1214-4A03-B7D5-5314E73AB43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860160" y="1768949"/>
            <a:ext cx="8467804" cy="8459171"/>
          </a:xfrm>
          <a:prstGeom prst="rect">
            <a:avLst/>
          </a:prstGeom>
        </p:spPr>
      </p:pic>
    </p:spTree>
    <p:extLst>
      <p:ext uri="{BB962C8B-B14F-4D97-AF65-F5344CB8AC3E}">
        <p14:creationId xmlns:p14="http://schemas.microsoft.com/office/powerpoint/2010/main" val="2510764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5B7F95"/>
        </a:solidFill>
        <a:effectLst/>
      </p:bgPr>
    </p:bg>
    <p:spTree>
      <p:nvGrpSpPr>
        <p:cNvPr id="1" name=""/>
        <p:cNvGrpSpPr/>
        <p:nvPr/>
      </p:nvGrpSpPr>
      <p:grpSpPr>
        <a:xfrm>
          <a:off x="0" y="0"/>
          <a:ext cx="0" cy="0"/>
          <a:chOff x="0" y="0"/>
          <a:chExt cx="0" cy="0"/>
        </a:xfrm>
      </p:grpSpPr>
      <p:pic>
        <p:nvPicPr>
          <p:cNvPr id="2" name="Picture 6" descr="A picture containing text, outdoor&#10;&#10;Description automatically generated">
            <a:extLst>
              <a:ext uri="{FF2B5EF4-FFF2-40B4-BE49-F238E27FC236}">
                <a16:creationId xmlns:a16="http://schemas.microsoft.com/office/drawing/2014/main" id="{C3165F56-1E10-4BE0-894F-899008A070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1547" y="444131"/>
            <a:ext cx="8978423" cy="6138405"/>
          </a:xfrm>
          <a:prstGeom prst="rect">
            <a:avLst/>
          </a:prstGeom>
        </p:spPr>
      </p:pic>
      <p:pic>
        <p:nvPicPr>
          <p:cNvPr id="6" name="Picture 7">
            <a:extLst>
              <a:ext uri="{FF2B5EF4-FFF2-40B4-BE49-F238E27FC236}">
                <a16:creationId xmlns:a16="http://schemas.microsoft.com/office/drawing/2014/main" id="{7A054AB8-4F5D-401B-982A-827788BD6E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1993" y="7021375"/>
            <a:ext cx="9469823" cy="6283363"/>
          </a:xfrm>
          <a:prstGeom prst="rect">
            <a:avLst/>
          </a:prstGeom>
        </p:spPr>
      </p:pic>
      <p:pic>
        <p:nvPicPr>
          <p:cNvPr id="8" name="Picture 8" descr="A picture containing outdoor, grass, sky, tree&#10;&#10;Description automatically generated">
            <a:extLst>
              <a:ext uri="{FF2B5EF4-FFF2-40B4-BE49-F238E27FC236}">
                <a16:creationId xmlns:a16="http://schemas.microsoft.com/office/drawing/2014/main" id="{D16BFBDA-EE34-427D-A777-C5338F2578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33191" y="455039"/>
            <a:ext cx="9207000" cy="6172199"/>
          </a:xfrm>
          <a:prstGeom prst="rect">
            <a:avLst/>
          </a:prstGeom>
        </p:spPr>
      </p:pic>
    </p:spTree>
    <p:extLst>
      <p:ext uri="{BB962C8B-B14F-4D97-AF65-F5344CB8AC3E}">
        <p14:creationId xmlns:p14="http://schemas.microsoft.com/office/powerpoint/2010/main" val="3843973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507B31-6D29-45B5-B184-96BAA0FB1F60}"/>
              </a:ext>
            </a:extLst>
          </p:cNvPr>
          <p:cNvSpPr txBox="1"/>
          <p:nvPr/>
        </p:nvSpPr>
        <p:spPr>
          <a:xfrm>
            <a:off x="2009636" y="9584730"/>
            <a:ext cx="10645956" cy="3693319"/>
          </a:xfrm>
          <a:prstGeom prst="rect">
            <a:avLst/>
          </a:prstGeom>
          <a:noFill/>
        </p:spPr>
        <p:txBody>
          <a:bodyPr wrap="square" lIns="91440" tIns="45720" rIns="91440" bIns="45720" rtlCol="0" anchor="t">
            <a:spAutoFit/>
          </a:bodyPr>
          <a:lstStyle/>
          <a:p>
            <a:endParaRPr lang="en-US" sz="1800" dirty="0">
              <a:ea typeface="+mn-lt"/>
              <a:cs typeface="+mn-lt"/>
            </a:endParaRPr>
          </a:p>
          <a:p>
            <a:r>
              <a:rPr lang="en-US" sz="1800" dirty="0">
                <a:latin typeface="Verdana"/>
                <a:ea typeface="Verdana"/>
                <a:cs typeface="+mn-lt"/>
              </a:rPr>
              <a:t>Jennifer Colten, American, born 1962; </a:t>
            </a:r>
            <a:r>
              <a:rPr lang="en-US" sz="1800" i="1" dirty="0">
                <a:latin typeface="Verdana"/>
                <a:ea typeface="Verdana"/>
                <a:cs typeface="+mn-lt"/>
              </a:rPr>
              <a:t>Mound 2484</a:t>
            </a:r>
            <a:r>
              <a:rPr lang="en-US" sz="1800" dirty="0">
                <a:latin typeface="Verdana"/>
                <a:ea typeface="Verdana"/>
                <a:cs typeface="+mn-lt"/>
              </a:rPr>
              <a:t>, from </a:t>
            </a:r>
            <a:r>
              <a:rPr lang="en-US" sz="1800" i="1" dirty="0">
                <a:latin typeface="Verdana"/>
                <a:ea typeface="Verdana"/>
                <a:cs typeface="+mn-lt"/>
              </a:rPr>
              <a:t>Significant and Insignificant Mounds</a:t>
            </a:r>
            <a:r>
              <a:rPr lang="en-US" sz="1800" dirty="0">
                <a:latin typeface="Verdana"/>
                <a:ea typeface="Verdana"/>
                <a:cs typeface="+mn-lt"/>
              </a:rPr>
              <a:t>, 2018; archival pigment print; image: 26 1/2 x 40 inches, sheet: 30 1/2 x 44 inches; Courtesy of the artist  2021.101; © Jennifer Colten</a:t>
            </a:r>
            <a:endParaRPr lang="en-US" dirty="0">
              <a:latin typeface="Calibri" panose="020F0502020204030204"/>
              <a:ea typeface="Verdana"/>
              <a:cs typeface="+mn-lt"/>
            </a:endParaRPr>
          </a:p>
          <a:p>
            <a:endParaRPr lang="en-US" sz="1800" dirty="0">
              <a:latin typeface="Verdana"/>
              <a:ea typeface="+mn-lt"/>
              <a:cs typeface="+mn-lt"/>
            </a:endParaRPr>
          </a:p>
          <a:p>
            <a:r>
              <a:rPr lang="en-US" sz="1800" dirty="0">
                <a:latin typeface="Verdana"/>
                <a:ea typeface="+mn-lt"/>
                <a:cs typeface="+mn-lt"/>
              </a:rPr>
              <a:t>Jennifer Colten, American, born 1962; </a:t>
            </a:r>
            <a:r>
              <a:rPr lang="en-US" sz="1800" i="1" dirty="0">
                <a:latin typeface="Verdana"/>
                <a:ea typeface="+mn-lt"/>
                <a:cs typeface="+mn-lt"/>
              </a:rPr>
              <a:t>Mound 7158</a:t>
            </a:r>
            <a:r>
              <a:rPr lang="en-US" sz="1800" dirty="0">
                <a:latin typeface="Verdana"/>
                <a:ea typeface="+mn-lt"/>
                <a:cs typeface="+mn-lt"/>
              </a:rPr>
              <a:t>, from the project </a:t>
            </a:r>
            <a:r>
              <a:rPr lang="en-US" sz="1800" i="1" dirty="0">
                <a:latin typeface="Verdana"/>
                <a:ea typeface="+mn-lt"/>
                <a:cs typeface="+mn-lt"/>
              </a:rPr>
              <a:t>Significant and Insignificant Mounds</a:t>
            </a:r>
            <a:r>
              <a:rPr lang="en-US" sz="1800" dirty="0">
                <a:latin typeface="Verdana"/>
                <a:ea typeface="+mn-lt"/>
                <a:cs typeface="+mn-lt"/>
              </a:rPr>
              <a:t>, 2017; archival pigment print; 26 1/2 x 40 inches; sheet: 30 1/2 x 44 inches; Saint Louis Art Museum, Courtesy of the artist  2021.100; © Jennifer Colten</a:t>
            </a:r>
            <a:endParaRPr lang="en-US">
              <a:cs typeface="Calibri"/>
            </a:endParaRPr>
          </a:p>
          <a:p>
            <a:endParaRPr lang="en-US" sz="1800" dirty="0">
              <a:latin typeface="Verdana"/>
              <a:ea typeface="+mn-lt"/>
              <a:cs typeface="+mn-lt"/>
            </a:endParaRPr>
          </a:p>
          <a:p>
            <a:r>
              <a:rPr lang="en-US" sz="1800" dirty="0">
                <a:latin typeface="Verdana"/>
                <a:ea typeface="+mn-lt"/>
                <a:cs typeface="+mn-lt"/>
              </a:rPr>
              <a:t>Jennifer Colten, American, born 1962; </a:t>
            </a:r>
            <a:r>
              <a:rPr lang="en-US" sz="1800" i="1" dirty="0">
                <a:latin typeface="Verdana"/>
                <a:ea typeface="+mn-lt"/>
                <a:cs typeface="+mn-lt"/>
              </a:rPr>
              <a:t>Mound 7040</a:t>
            </a:r>
            <a:r>
              <a:rPr lang="en-US" sz="1800" dirty="0">
                <a:latin typeface="Verdana"/>
                <a:ea typeface="+mn-lt"/>
                <a:cs typeface="+mn-lt"/>
              </a:rPr>
              <a:t>, from the project </a:t>
            </a:r>
            <a:r>
              <a:rPr lang="en-US" sz="1800" i="1" dirty="0">
                <a:latin typeface="Verdana"/>
                <a:ea typeface="+mn-lt"/>
                <a:cs typeface="+mn-lt"/>
              </a:rPr>
              <a:t>Significant and Insignificant Mounds</a:t>
            </a:r>
            <a:r>
              <a:rPr lang="en-US" sz="1800" dirty="0">
                <a:latin typeface="Verdana"/>
                <a:ea typeface="+mn-lt"/>
                <a:cs typeface="+mn-lt"/>
              </a:rPr>
              <a:t>, 2017; archival pigment print; 26 1/2 x 40 inches; sheet: 30 1/2 x 44 inches; Saint Louis Art Museum, Courtesy of the artist  2021.99; © Jennifer Colten</a:t>
            </a:r>
          </a:p>
          <a:p>
            <a:endParaRPr lang="en-US" sz="1800" dirty="0">
              <a:latin typeface="Verdana"/>
              <a:ea typeface="+mn-lt"/>
              <a:cs typeface="+mn-lt"/>
            </a:endParaRPr>
          </a:p>
        </p:txBody>
      </p:sp>
      <p:sp>
        <p:nvSpPr>
          <p:cNvPr id="5" name="TextBox 4">
            <a:extLst>
              <a:ext uri="{FF2B5EF4-FFF2-40B4-BE49-F238E27FC236}">
                <a16:creationId xmlns:a16="http://schemas.microsoft.com/office/drawing/2014/main" id="{DA725561-FE0F-43AC-ADDC-8F3659FB7D3D}"/>
              </a:ext>
            </a:extLst>
          </p:cNvPr>
          <p:cNvSpPr txBox="1"/>
          <p:nvPr/>
        </p:nvSpPr>
        <p:spPr>
          <a:xfrm>
            <a:off x="15515304" y="1840040"/>
            <a:ext cx="7238038" cy="2308324"/>
          </a:xfrm>
          <a:prstGeom prst="rect">
            <a:avLst/>
          </a:prstGeom>
          <a:noFill/>
        </p:spPr>
        <p:txBody>
          <a:bodyPr wrap="square" lIns="91440" tIns="45720" rIns="91440" bIns="45720" rtlCol="0" anchor="t">
            <a:spAutoFit/>
          </a:bodyPr>
          <a:lstStyle/>
          <a:p>
            <a:r>
              <a:rPr lang="en-US" sz="7200" b="1" dirty="0">
                <a:solidFill>
                  <a:srgbClr val="5B7F95"/>
                </a:solidFill>
                <a:latin typeface="Verdana"/>
                <a:ea typeface="Verdana"/>
              </a:rPr>
              <a:t>Looking Prompts</a:t>
            </a:r>
            <a:endParaRPr lang="en-US" dirty="0"/>
          </a:p>
        </p:txBody>
      </p:sp>
      <p:sp>
        <p:nvSpPr>
          <p:cNvPr id="6" name="TextBox 5">
            <a:extLst>
              <a:ext uri="{FF2B5EF4-FFF2-40B4-BE49-F238E27FC236}">
                <a16:creationId xmlns:a16="http://schemas.microsoft.com/office/drawing/2014/main" id="{A60180FF-89D6-4ECE-9899-11FE6C265DC4}"/>
              </a:ext>
            </a:extLst>
          </p:cNvPr>
          <p:cNvSpPr txBox="1"/>
          <p:nvPr/>
        </p:nvSpPr>
        <p:spPr>
          <a:xfrm>
            <a:off x="15524741" y="5051335"/>
            <a:ext cx="6939004" cy="6986528"/>
          </a:xfrm>
          <a:prstGeom prst="rect">
            <a:avLst/>
          </a:prstGeom>
          <a:noFill/>
        </p:spPr>
        <p:txBody>
          <a:bodyPr wrap="square" lIns="91440" tIns="45720" rIns="91440" bIns="45720" rtlCol="0" anchor="t">
            <a:spAutoFit/>
          </a:bodyPr>
          <a:lstStyle/>
          <a:p>
            <a:r>
              <a:rPr lang="en-US" sz="2800">
                <a:latin typeface="Verdana"/>
                <a:ea typeface="+mn-lt"/>
                <a:cs typeface="+mn-lt"/>
              </a:rPr>
              <a:t>Compare and contrast these three images. </a:t>
            </a:r>
            <a:endParaRPr lang="en-US"/>
          </a:p>
          <a:p>
            <a:endParaRPr lang="en-US" sz="2800" dirty="0">
              <a:latin typeface="Verdana"/>
              <a:ea typeface="+mn-lt"/>
              <a:cs typeface="+mn-lt"/>
            </a:endParaRPr>
          </a:p>
          <a:p>
            <a:r>
              <a:rPr lang="en-US" sz="2800">
                <a:latin typeface="Verdana"/>
                <a:ea typeface="+mn-lt"/>
                <a:cs typeface="+mn-lt"/>
              </a:rPr>
              <a:t>What is similar about each of the landscapes? What is different?</a:t>
            </a:r>
            <a:endParaRPr lang="en-US">
              <a:cs typeface="Calibri"/>
            </a:endParaRPr>
          </a:p>
          <a:p>
            <a:endParaRPr lang="en-US" sz="2800" dirty="0">
              <a:latin typeface="Verdana"/>
              <a:ea typeface="+mn-lt"/>
              <a:cs typeface="+mn-lt"/>
            </a:endParaRPr>
          </a:p>
          <a:p>
            <a:r>
              <a:rPr lang="en-US" sz="2800">
                <a:latin typeface="Verdana"/>
                <a:ea typeface="+mn-lt"/>
                <a:cs typeface="+mn-lt"/>
              </a:rPr>
              <a:t>If you could choose one of these images to teleport into, which one would you choose? </a:t>
            </a:r>
          </a:p>
          <a:p>
            <a:endParaRPr lang="en-US" sz="2800" dirty="0">
              <a:latin typeface="Verdana"/>
              <a:ea typeface="+mn-lt"/>
              <a:cs typeface="+mn-lt"/>
            </a:endParaRPr>
          </a:p>
          <a:p>
            <a:pPr marL="457200" indent="-457200">
              <a:buFont typeface="Arial"/>
              <a:buChar char="•"/>
            </a:pPr>
            <a:r>
              <a:rPr lang="en-US" sz="2600">
                <a:latin typeface="Verdana"/>
                <a:ea typeface="+mn-lt"/>
                <a:cs typeface="+mn-lt"/>
              </a:rPr>
              <a:t>What caused you to choose that one?</a:t>
            </a:r>
            <a:endParaRPr lang="en-US" sz="2600">
              <a:latin typeface="Calibri" panose="020F0502020204030204"/>
              <a:ea typeface="+mn-lt"/>
              <a:cs typeface="+mn-lt"/>
            </a:endParaRPr>
          </a:p>
          <a:p>
            <a:pPr marL="457200" indent="-457200">
              <a:buFont typeface="Arial"/>
              <a:buChar char="•"/>
            </a:pPr>
            <a:r>
              <a:rPr lang="en-US" sz="2600">
                <a:latin typeface="Verdana"/>
                <a:ea typeface="+mn-lt"/>
                <a:cs typeface="+mn-lt"/>
              </a:rPr>
              <a:t>Where would you want to land in the image? </a:t>
            </a:r>
            <a:endParaRPr lang="en-US" sz="2600">
              <a:latin typeface="Calibri" panose="020F0502020204030204"/>
              <a:ea typeface="+mn-lt"/>
              <a:cs typeface="+mn-lt"/>
            </a:endParaRPr>
          </a:p>
          <a:p>
            <a:pPr marL="457200" indent="-457200">
              <a:buFont typeface="Arial"/>
              <a:buChar char="•"/>
            </a:pPr>
            <a:r>
              <a:rPr lang="en-US" sz="2600">
                <a:latin typeface="Verdana"/>
                <a:ea typeface="+mn-lt"/>
                <a:cs typeface="+mn-lt"/>
              </a:rPr>
              <a:t>What would you want to have with you if you were in this landscape?</a:t>
            </a:r>
            <a:r>
              <a:rPr lang="en-US" sz="2800" dirty="0">
                <a:latin typeface="Verdana"/>
                <a:ea typeface="+mn-lt"/>
                <a:cs typeface="+mn-lt"/>
              </a:rPr>
              <a:t> </a:t>
            </a:r>
            <a:endParaRPr lang="en-US" dirty="0">
              <a:cs typeface="Calibri"/>
            </a:endParaRPr>
          </a:p>
          <a:p>
            <a:endParaRPr lang="en-US" sz="2800" dirty="0">
              <a:latin typeface="Calibri"/>
              <a:ea typeface="Verdana" panose="020B0604030504040204" pitchFamily="34" charset="0"/>
              <a:cs typeface="Calibri"/>
            </a:endParaRPr>
          </a:p>
        </p:txBody>
      </p:sp>
      <p:pic>
        <p:nvPicPr>
          <p:cNvPr id="2" name="Picture 6" descr="A picture containing text, outdoor&#10;&#10;Description automatically generated">
            <a:extLst>
              <a:ext uri="{FF2B5EF4-FFF2-40B4-BE49-F238E27FC236}">
                <a16:creationId xmlns:a16="http://schemas.microsoft.com/office/drawing/2014/main" id="{41603C8A-455D-4F9C-AFA2-17715DBD3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30" y="5157898"/>
            <a:ext cx="5637761" cy="3819304"/>
          </a:xfrm>
          <a:prstGeom prst="rect">
            <a:avLst/>
          </a:prstGeom>
        </p:spPr>
      </p:pic>
      <p:pic>
        <p:nvPicPr>
          <p:cNvPr id="7" name="Picture 7">
            <a:extLst>
              <a:ext uri="{FF2B5EF4-FFF2-40B4-BE49-F238E27FC236}">
                <a16:creationId xmlns:a16="http://schemas.microsoft.com/office/drawing/2014/main" id="{567EDA80-C692-4846-B33B-A5D3D2D178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9453" y="1490773"/>
            <a:ext cx="5665011" cy="3755287"/>
          </a:xfrm>
          <a:prstGeom prst="rect">
            <a:avLst/>
          </a:prstGeom>
        </p:spPr>
      </p:pic>
      <p:pic>
        <p:nvPicPr>
          <p:cNvPr id="8" name="Picture 8" descr="A picture containing outdoor, grass, sky, tree&#10;&#10;Description automatically generated">
            <a:extLst>
              <a:ext uri="{FF2B5EF4-FFF2-40B4-BE49-F238E27FC236}">
                <a16:creationId xmlns:a16="http://schemas.microsoft.com/office/drawing/2014/main" id="{CF0B7818-2B51-43CD-93D5-807A1D4221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2619" y="5248719"/>
            <a:ext cx="5485122" cy="3673549"/>
          </a:xfrm>
          <a:prstGeom prst="rect">
            <a:avLst/>
          </a:prstGeom>
        </p:spPr>
      </p:pic>
    </p:spTree>
    <p:extLst>
      <p:ext uri="{BB962C8B-B14F-4D97-AF65-F5344CB8AC3E}">
        <p14:creationId xmlns:p14="http://schemas.microsoft.com/office/powerpoint/2010/main" val="60417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9909158-6DFF-422B-925E-76A9DC108BF5}"/>
              </a:ext>
            </a:extLst>
          </p:cNvPr>
          <p:cNvSpPr txBox="1"/>
          <p:nvPr/>
        </p:nvSpPr>
        <p:spPr>
          <a:xfrm>
            <a:off x="1166673" y="1300766"/>
            <a:ext cx="8434528" cy="1200329"/>
          </a:xfrm>
          <a:prstGeom prst="rect">
            <a:avLst/>
          </a:prstGeom>
          <a:noFill/>
        </p:spPr>
        <p:txBody>
          <a:bodyPr wrap="square" rtlCol="0">
            <a:spAutoFit/>
          </a:bodyPr>
          <a:lstStyle/>
          <a:p>
            <a:r>
              <a:rPr lang="en-US" sz="7200" b="1" dirty="0">
                <a:solidFill>
                  <a:srgbClr val="5B7F95"/>
                </a:solidFill>
                <a:latin typeface="Verdana" panose="020B0604030504040204" pitchFamily="34" charset="0"/>
                <a:ea typeface="Verdana" panose="020B0604030504040204" pitchFamily="34" charset="0"/>
              </a:rPr>
              <a:t>Art as Advocate</a:t>
            </a:r>
          </a:p>
        </p:txBody>
      </p:sp>
      <p:sp>
        <p:nvSpPr>
          <p:cNvPr id="4" name="TextBox 3">
            <a:extLst>
              <a:ext uri="{FF2B5EF4-FFF2-40B4-BE49-F238E27FC236}">
                <a16:creationId xmlns:a16="http://schemas.microsoft.com/office/drawing/2014/main" id="{17808680-C5D4-481E-83D2-5B60A1363365}"/>
              </a:ext>
            </a:extLst>
          </p:cNvPr>
          <p:cNvSpPr txBox="1"/>
          <p:nvPr/>
        </p:nvSpPr>
        <p:spPr>
          <a:xfrm>
            <a:off x="1228860" y="3171802"/>
            <a:ext cx="8434528" cy="6617196"/>
          </a:xfrm>
          <a:prstGeom prst="rect">
            <a:avLst/>
          </a:prstGeom>
          <a:noFill/>
        </p:spPr>
        <p:txBody>
          <a:bodyPr wrap="square" rtlCol="0">
            <a:spAutoFit/>
          </a:bodyPr>
          <a:lstStyle/>
          <a:p>
            <a:pPr fontAlgn="base"/>
            <a:r>
              <a:rPr lang="en-US" dirty="0">
                <a:latin typeface="Verdana"/>
                <a:ea typeface="+mn-lt"/>
                <a:cs typeface="+mn-lt"/>
              </a:rPr>
              <a:t>Artworks in this section advocate by drawing attention to politics, people, and places. Some have communicated support for political policies or promoted recognition of people from marginalized groups. Others have countered social injustices or investigated relationships between humans and nature. All speak boldly in the hopes of effecting change. </a:t>
            </a:r>
            <a:endParaRPr lang="en-US" dirty="0"/>
          </a:p>
          <a:p>
            <a:pPr fontAlgn="base"/>
            <a:endParaRPr lang="en-US" sz="2800" dirty="0">
              <a:latin typeface="Verdana" panose="020B0604030504040204" pitchFamily="34" charset="0"/>
              <a:ea typeface="Verdana" panose="020B0604030504040204" pitchFamily="34" charset="0"/>
            </a:endParaRPr>
          </a:p>
        </p:txBody>
      </p:sp>
      <p:pic>
        <p:nvPicPr>
          <p:cNvPr id="14" name="Picture 13">
            <a:extLst>
              <a:ext uri="{FF2B5EF4-FFF2-40B4-BE49-F238E27FC236}">
                <a16:creationId xmlns:a16="http://schemas.microsoft.com/office/drawing/2014/main" id="{6D0D9E89-80A9-324D-B847-CCD47642706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182480" y="3863966"/>
            <a:ext cx="3214625" cy="5232868"/>
          </a:xfrm>
          <a:prstGeom prst="rect">
            <a:avLst/>
          </a:prstGeom>
        </p:spPr>
      </p:pic>
      <p:pic>
        <p:nvPicPr>
          <p:cNvPr id="16" name="Picture 15">
            <a:extLst>
              <a:ext uri="{FF2B5EF4-FFF2-40B4-BE49-F238E27FC236}">
                <a16:creationId xmlns:a16="http://schemas.microsoft.com/office/drawing/2014/main" id="{148BC001-11DC-B342-AD38-0E8E1D2945D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2126831" y="980979"/>
            <a:ext cx="4064923" cy="2709949"/>
          </a:xfrm>
          <a:prstGeom prst="rect">
            <a:avLst/>
          </a:prstGeom>
        </p:spPr>
      </p:pic>
      <p:pic>
        <p:nvPicPr>
          <p:cNvPr id="20" name="Picture 19">
            <a:extLst>
              <a:ext uri="{FF2B5EF4-FFF2-40B4-BE49-F238E27FC236}">
                <a16:creationId xmlns:a16="http://schemas.microsoft.com/office/drawing/2014/main" id="{D56C7B69-F760-4C4E-AEB3-6262656310E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8940994" y="4862462"/>
            <a:ext cx="4432477" cy="3235877"/>
          </a:xfrm>
          <a:prstGeom prst="rect">
            <a:avLst/>
          </a:prstGeom>
        </p:spPr>
      </p:pic>
      <p:pic>
        <p:nvPicPr>
          <p:cNvPr id="22" name="Picture 21">
            <a:extLst>
              <a:ext uri="{FF2B5EF4-FFF2-40B4-BE49-F238E27FC236}">
                <a16:creationId xmlns:a16="http://schemas.microsoft.com/office/drawing/2014/main" id="{E9D60293-76FE-3B4D-8183-A5534E1CD76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9423682" y="8986103"/>
            <a:ext cx="3793784" cy="2557607"/>
          </a:xfrm>
          <a:prstGeom prst="rect">
            <a:avLst/>
          </a:prstGeom>
        </p:spPr>
      </p:pic>
      <p:pic>
        <p:nvPicPr>
          <p:cNvPr id="25" name="Picture 24">
            <a:extLst>
              <a:ext uri="{FF2B5EF4-FFF2-40B4-BE49-F238E27FC236}">
                <a16:creationId xmlns:a16="http://schemas.microsoft.com/office/drawing/2014/main" id="{F6846E9E-F78E-F34E-81C7-1E4490CF855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7872725" y="1154897"/>
            <a:ext cx="4862736" cy="3076898"/>
          </a:xfrm>
          <a:prstGeom prst="rect">
            <a:avLst/>
          </a:prstGeom>
        </p:spPr>
      </p:pic>
      <p:pic>
        <p:nvPicPr>
          <p:cNvPr id="28" name="Picture 27">
            <a:extLst>
              <a:ext uri="{FF2B5EF4-FFF2-40B4-BE49-F238E27FC236}">
                <a16:creationId xmlns:a16="http://schemas.microsoft.com/office/drawing/2014/main" id="{14A1931B-59A1-5842-9656-D8BA23C60547}"/>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1401840" y="4592523"/>
            <a:ext cx="3345321" cy="3335708"/>
          </a:xfrm>
          <a:prstGeom prst="rect">
            <a:avLst/>
          </a:prstGeom>
        </p:spPr>
      </p:pic>
      <p:pic>
        <p:nvPicPr>
          <p:cNvPr id="31" name="Picture 30">
            <a:extLst>
              <a:ext uri="{FF2B5EF4-FFF2-40B4-BE49-F238E27FC236}">
                <a16:creationId xmlns:a16="http://schemas.microsoft.com/office/drawing/2014/main" id="{14EE2C50-5DF3-D542-B528-3677F507E647}"/>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4747161" y="10058400"/>
            <a:ext cx="4193833" cy="2795889"/>
          </a:xfrm>
          <a:prstGeom prst="rect">
            <a:avLst/>
          </a:prstGeom>
        </p:spPr>
      </p:pic>
      <p:pic>
        <p:nvPicPr>
          <p:cNvPr id="34" name="Picture 33">
            <a:extLst>
              <a:ext uri="{FF2B5EF4-FFF2-40B4-BE49-F238E27FC236}">
                <a16:creationId xmlns:a16="http://schemas.microsoft.com/office/drawing/2014/main" id="{E939E4C4-97D6-3C4C-9575-8EDF46D1D918}"/>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213602" y="8740906"/>
            <a:ext cx="3988775" cy="2659183"/>
          </a:xfrm>
          <a:prstGeom prst="rect">
            <a:avLst/>
          </a:prstGeom>
        </p:spPr>
      </p:pic>
    </p:spTree>
    <p:extLst>
      <p:ext uri="{BB962C8B-B14F-4D97-AF65-F5344CB8AC3E}">
        <p14:creationId xmlns:p14="http://schemas.microsoft.com/office/powerpoint/2010/main" val="12461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B7F95"/>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1F2788-1A8D-47FE-8B45-47EE722F2535}"/>
              </a:ext>
            </a:extLst>
          </p:cNvPr>
          <p:cNvSpPr txBox="1"/>
          <p:nvPr/>
        </p:nvSpPr>
        <p:spPr>
          <a:xfrm>
            <a:off x="2679972" y="2588935"/>
            <a:ext cx="13016753" cy="1200329"/>
          </a:xfrm>
          <a:prstGeom prst="rect">
            <a:avLst/>
          </a:prstGeom>
          <a:noFill/>
        </p:spPr>
        <p:txBody>
          <a:bodyPr wrap="square" rtlCol="0">
            <a:spAutoFit/>
          </a:bodyPr>
          <a:lstStyle/>
          <a:p>
            <a:r>
              <a:rPr lang="en-US" sz="7200" b="1" dirty="0">
                <a:solidFill>
                  <a:schemeClr val="bg1"/>
                </a:solidFill>
                <a:latin typeface="Verdana" panose="020B0604030504040204" pitchFamily="34" charset="0"/>
                <a:ea typeface="Verdana" panose="020B0604030504040204" pitchFamily="34" charset="0"/>
              </a:rPr>
              <a:t>Consider and Discuss</a:t>
            </a:r>
          </a:p>
        </p:txBody>
      </p:sp>
      <p:sp>
        <p:nvSpPr>
          <p:cNvPr id="4" name="TextBox 3">
            <a:extLst>
              <a:ext uri="{FF2B5EF4-FFF2-40B4-BE49-F238E27FC236}">
                <a16:creationId xmlns:a16="http://schemas.microsoft.com/office/drawing/2014/main" id="{4A7B1C35-2CB4-410A-8E2B-A6892B06D41A}"/>
              </a:ext>
            </a:extLst>
          </p:cNvPr>
          <p:cNvSpPr txBox="1"/>
          <p:nvPr/>
        </p:nvSpPr>
        <p:spPr>
          <a:xfrm>
            <a:off x="2749461" y="4814045"/>
            <a:ext cx="18503153" cy="5509200"/>
          </a:xfrm>
          <a:prstGeom prst="rect">
            <a:avLst/>
          </a:prstGeom>
          <a:noFill/>
        </p:spPr>
        <p:txBody>
          <a:bodyPr wrap="square" lIns="91440" tIns="45720" rIns="91440" bIns="45720" rtlCol="0" anchor="t">
            <a:spAutoFit/>
          </a:bodyPr>
          <a:lstStyle/>
          <a:p>
            <a:r>
              <a:rPr lang="en-US" dirty="0">
                <a:solidFill>
                  <a:srgbClr val="FFFFFF"/>
                </a:solidFill>
                <a:latin typeface="Verdana"/>
                <a:ea typeface="+mn-lt"/>
                <a:cs typeface="+mn-lt"/>
              </a:rPr>
              <a:t>How can artwork accomplish a goal, solve a problem, or make a statement?</a:t>
            </a:r>
          </a:p>
          <a:p>
            <a:endParaRPr lang="en-US" dirty="0">
              <a:solidFill>
                <a:srgbClr val="FFFFFF"/>
              </a:solidFill>
              <a:latin typeface="Verdana"/>
              <a:ea typeface="+mn-lt"/>
              <a:cs typeface="+mn-lt"/>
            </a:endParaRPr>
          </a:p>
          <a:p>
            <a:r>
              <a:rPr lang="en-US" dirty="0">
                <a:solidFill>
                  <a:srgbClr val="FFFFFF"/>
                </a:solidFill>
                <a:latin typeface="Verdana"/>
                <a:ea typeface="+mn-lt"/>
                <a:cs typeface="+mn-lt"/>
              </a:rPr>
              <a:t>In what ways do artists advocate through art?</a:t>
            </a:r>
          </a:p>
          <a:p>
            <a:endParaRPr lang="en-US" dirty="0">
              <a:solidFill>
                <a:srgbClr val="FFFFFF"/>
              </a:solidFill>
              <a:latin typeface="Verdana"/>
              <a:ea typeface="+mn-lt"/>
              <a:cs typeface="+mn-lt"/>
            </a:endParaRPr>
          </a:p>
          <a:p>
            <a:r>
              <a:rPr lang="en-US" dirty="0">
                <a:solidFill>
                  <a:srgbClr val="FFFFFF"/>
                </a:solidFill>
                <a:latin typeface="Verdana"/>
                <a:ea typeface="+mn-lt"/>
                <a:cs typeface="+mn-lt"/>
              </a:rPr>
              <a:t>How do artists and objects advocate for political, social, or environmental viewpoints?</a:t>
            </a:r>
          </a:p>
          <a:p>
            <a:endParaRPr lang="en-US" dirty="0">
              <a:solidFill>
                <a:srgbClr val="FFFFFF"/>
              </a:solidFill>
              <a:latin typeface="Verdana"/>
              <a:ea typeface="+mn-lt"/>
              <a:cs typeface="+mn-lt"/>
            </a:endParaRPr>
          </a:p>
          <a:p>
            <a:r>
              <a:rPr lang="en-US" dirty="0">
                <a:solidFill>
                  <a:srgbClr val="FFFFFF"/>
                </a:solidFill>
                <a:latin typeface="Verdana"/>
                <a:ea typeface="+mn-lt"/>
                <a:cs typeface="+mn-lt"/>
              </a:rPr>
              <a:t>What is the relationship between art and activism? In what ways can you creatively advocate for change?</a:t>
            </a:r>
          </a:p>
          <a:p>
            <a:endParaRPr lang="en-US" sz="2800" dirty="0">
              <a:solidFill>
                <a:schemeClr val="bg1"/>
              </a:solidFill>
              <a:latin typeface="Verdana"/>
              <a:ea typeface="Verdana"/>
            </a:endParaRPr>
          </a:p>
        </p:txBody>
      </p:sp>
    </p:spTree>
    <p:extLst>
      <p:ext uri="{BB962C8B-B14F-4D97-AF65-F5344CB8AC3E}">
        <p14:creationId xmlns:p14="http://schemas.microsoft.com/office/powerpoint/2010/main" val="2081968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5B7F95"/>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0CD00CE-D6A2-4C76-95D1-344EE76234A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96426" y="0"/>
            <a:ext cx="18808067" cy="13716000"/>
          </a:xfrm>
          <a:prstGeom prst="rect">
            <a:avLst/>
          </a:prstGeom>
        </p:spPr>
      </p:pic>
    </p:spTree>
    <p:extLst>
      <p:ext uri="{BB962C8B-B14F-4D97-AF65-F5344CB8AC3E}">
        <p14:creationId xmlns:p14="http://schemas.microsoft.com/office/powerpoint/2010/main" val="2345085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AF1C1C-BAD1-4219-AE63-F6B32887ACC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18467" y="1879345"/>
            <a:ext cx="11916222" cy="8690043"/>
          </a:xfrm>
          <a:prstGeom prst="rect">
            <a:avLst/>
          </a:prstGeom>
        </p:spPr>
      </p:pic>
      <p:sp>
        <p:nvSpPr>
          <p:cNvPr id="4" name="TextBox 3">
            <a:extLst>
              <a:ext uri="{FF2B5EF4-FFF2-40B4-BE49-F238E27FC236}">
                <a16:creationId xmlns:a16="http://schemas.microsoft.com/office/drawing/2014/main" id="{88AEC4A8-2C94-4484-B178-8698D80827DD}"/>
              </a:ext>
            </a:extLst>
          </p:cNvPr>
          <p:cNvSpPr txBox="1"/>
          <p:nvPr/>
        </p:nvSpPr>
        <p:spPr>
          <a:xfrm>
            <a:off x="14195223" y="2448889"/>
            <a:ext cx="9469011" cy="10864513"/>
          </a:xfrm>
          <a:prstGeom prst="rect">
            <a:avLst/>
          </a:prstGeom>
          <a:noFill/>
        </p:spPr>
        <p:txBody>
          <a:bodyPr wrap="square" lIns="91440" tIns="45720" rIns="91440" bIns="45720" rtlCol="0" anchor="t">
            <a:spAutoFit/>
          </a:bodyPr>
          <a:lstStyle/>
          <a:p>
            <a:r>
              <a:rPr lang="en-US" sz="2800">
                <a:latin typeface="Verdana"/>
                <a:ea typeface="+mn-lt"/>
                <a:cs typeface="+mn-lt"/>
              </a:rPr>
              <a:t>Imagine you are sitting or standing on the raft with the people pictured. Where would you like to be on the raft? What might you see if you look in different directions? What do you imagine it would feel like to be on the raft?</a:t>
            </a:r>
          </a:p>
          <a:p>
            <a:endParaRPr lang="en-US" sz="2800" dirty="0">
              <a:latin typeface="Verdana"/>
              <a:ea typeface="+mn-lt"/>
              <a:cs typeface="+mn-lt"/>
            </a:endParaRPr>
          </a:p>
          <a:p>
            <a:r>
              <a:rPr lang="en-US" sz="2800">
                <a:latin typeface="Verdana"/>
                <a:ea typeface="+mn-lt"/>
                <a:cs typeface="+mn-lt"/>
              </a:rPr>
              <a:t>Now, imagine you are on the end of the raft facing the people we see in the painting. Explore with your senses.</a:t>
            </a:r>
          </a:p>
          <a:p>
            <a:r>
              <a:rPr lang="en-US" sz="2800">
                <a:latin typeface="Verdana"/>
                <a:ea typeface="+mn-lt"/>
                <a:cs typeface="+mn-lt"/>
              </a:rPr>
              <a:t> </a:t>
            </a:r>
            <a:endParaRPr lang="en-US"/>
          </a:p>
          <a:p>
            <a:pPr marL="457200" indent="-457200">
              <a:buFont typeface="Arial"/>
              <a:buChar char="•"/>
            </a:pPr>
            <a:r>
              <a:rPr lang="en-US" sz="2600">
                <a:latin typeface="Verdana"/>
                <a:ea typeface="+mn-lt"/>
                <a:cs typeface="+mn-lt"/>
              </a:rPr>
              <a:t>What do you see?  </a:t>
            </a:r>
          </a:p>
          <a:p>
            <a:pPr marL="457200" indent="-457200">
              <a:buFont typeface="Arial"/>
              <a:buChar char="•"/>
            </a:pPr>
            <a:r>
              <a:rPr lang="en-US" sz="2600">
                <a:latin typeface="Verdana"/>
                <a:ea typeface="+mn-lt"/>
                <a:cs typeface="+mn-lt"/>
              </a:rPr>
              <a:t>What can you hear?  </a:t>
            </a:r>
          </a:p>
          <a:p>
            <a:pPr marL="457200" indent="-457200">
              <a:buFont typeface="Arial"/>
              <a:buChar char="•"/>
            </a:pPr>
            <a:r>
              <a:rPr lang="en-US" sz="2600">
                <a:latin typeface="Verdana"/>
                <a:ea typeface="+mn-lt"/>
                <a:cs typeface="+mn-lt"/>
              </a:rPr>
              <a:t>What do you smell?  </a:t>
            </a:r>
          </a:p>
          <a:p>
            <a:pPr marL="457200" indent="-457200">
              <a:buFont typeface="Arial"/>
              <a:buChar char="•"/>
            </a:pPr>
            <a:r>
              <a:rPr lang="en-US" sz="2600">
                <a:latin typeface="Verdana"/>
                <a:ea typeface="+mn-lt"/>
                <a:cs typeface="+mn-lt"/>
              </a:rPr>
              <a:t>What does the weather feel like on your skin?</a:t>
            </a:r>
          </a:p>
          <a:p>
            <a:endParaRPr lang="en-US" sz="2800" dirty="0">
              <a:latin typeface="Verdana"/>
              <a:ea typeface="+mn-lt"/>
              <a:cs typeface="+mn-lt"/>
            </a:endParaRPr>
          </a:p>
          <a:p>
            <a:r>
              <a:rPr lang="en-US" sz="2800">
                <a:latin typeface="Verdana"/>
                <a:ea typeface="+mn-lt"/>
                <a:cs typeface="+mn-lt"/>
              </a:rPr>
              <a:t>As you gaze across the flat surface of the water, what do you notice?</a:t>
            </a:r>
          </a:p>
          <a:p>
            <a:endParaRPr lang="en-US" sz="2800" dirty="0">
              <a:latin typeface="Verdana"/>
              <a:ea typeface="+mn-lt"/>
              <a:cs typeface="+mn-lt"/>
            </a:endParaRPr>
          </a:p>
          <a:p>
            <a:r>
              <a:rPr lang="en-US" sz="2800">
                <a:latin typeface="Verdana"/>
                <a:ea typeface="+mn-lt"/>
                <a:cs typeface="+mn-lt"/>
              </a:rPr>
              <a:t>As a follow up to the questions above, ask What do you see that makes you say that?</a:t>
            </a:r>
          </a:p>
          <a:p>
            <a:endParaRPr lang="en-US" sz="2800" dirty="0">
              <a:latin typeface="Verdana"/>
              <a:ea typeface="+mn-lt"/>
              <a:cs typeface="+mn-lt"/>
            </a:endParaRPr>
          </a:p>
          <a:p>
            <a:r>
              <a:rPr lang="en-US" sz="2800">
                <a:latin typeface="Verdana"/>
                <a:ea typeface="+mn-lt"/>
                <a:cs typeface="+mn-lt"/>
              </a:rPr>
              <a:t>If you could ask any of the people in this scene a question, who would you ask and what would you like to ask them? </a:t>
            </a:r>
          </a:p>
          <a:p>
            <a:endParaRPr lang="en-US" sz="2800" dirty="0">
              <a:latin typeface="Verdana" panose="020B0604030504040204" pitchFamily="34" charset="0"/>
              <a:ea typeface="Verdana" panose="020B0604030504040204" pitchFamily="34" charset="0"/>
            </a:endParaRPr>
          </a:p>
        </p:txBody>
      </p:sp>
      <p:sp>
        <p:nvSpPr>
          <p:cNvPr id="5" name="Rectangle 4">
            <a:extLst>
              <a:ext uri="{FF2B5EF4-FFF2-40B4-BE49-F238E27FC236}">
                <a16:creationId xmlns:a16="http://schemas.microsoft.com/office/drawing/2014/main" id="{2CC1586F-1D7C-40A6-BBD2-B5A945ADBC73}"/>
              </a:ext>
            </a:extLst>
          </p:cNvPr>
          <p:cNvSpPr/>
          <p:nvPr/>
        </p:nvSpPr>
        <p:spPr>
          <a:xfrm>
            <a:off x="1869514" y="10897936"/>
            <a:ext cx="10686062" cy="1785104"/>
          </a:xfrm>
          <a:prstGeom prst="rect">
            <a:avLst/>
          </a:prstGeom>
        </p:spPr>
        <p:txBody>
          <a:bodyPr wrap="square" lIns="91440" tIns="45720" rIns="91440" bIns="45720" anchor="t">
            <a:spAutoFit/>
          </a:bodyPr>
          <a:lstStyle/>
          <a:p>
            <a:pPr fontAlgn="base"/>
            <a:r>
              <a:rPr lang="en-US" sz="1800" dirty="0">
                <a:latin typeface="Verdana"/>
                <a:ea typeface="Verdana"/>
              </a:rPr>
              <a:t>George Caleb Bingham, American, 1811–1879; </a:t>
            </a:r>
            <a:r>
              <a:rPr lang="en-US" sz="1800" i="1" dirty="0">
                <a:latin typeface="Verdana"/>
                <a:ea typeface="Verdana"/>
              </a:rPr>
              <a:t>Raftsmen Playing Cards</a:t>
            </a:r>
            <a:r>
              <a:rPr lang="en-US" sz="1800" dirty="0">
                <a:latin typeface="Verdana"/>
                <a:ea typeface="Verdana"/>
              </a:rPr>
              <a:t>, 1847; oil on canvas; 28 1/16 x 38 1/16 inches; Saint Louis Art Museum, Bequest of Ezra H. Linley by exchange  50:1934 </a:t>
            </a:r>
          </a:p>
          <a:p>
            <a:pPr fontAlgn="base"/>
            <a:endParaRPr lang="en-US" dirty="0"/>
          </a:p>
          <a:p>
            <a:endParaRPr lang="en-US" sz="2000"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CF0FC2E2-BB62-4C44-BEF1-0DC1641D479D}"/>
              </a:ext>
            </a:extLst>
          </p:cNvPr>
          <p:cNvSpPr txBox="1"/>
          <p:nvPr/>
        </p:nvSpPr>
        <p:spPr>
          <a:xfrm>
            <a:off x="14100342" y="924879"/>
            <a:ext cx="9603481" cy="1200329"/>
          </a:xfrm>
          <a:prstGeom prst="rect">
            <a:avLst/>
          </a:prstGeom>
          <a:noFill/>
        </p:spPr>
        <p:txBody>
          <a:bodyPr wrap="square" rtlCol="0">
            <a:spAutoFit/>
          </a:bodyPr>
          <a:lstStyle/>
          <a:p>
            <a:r>
              <a:rPr lang="en-US" sz="7200" b="1" dirty="0">
                <a:solidFill>
                  <a:srgbClr val="5B7F95"/>
                </a:solidFill>
                <a:latin typeface="Verdana" panose="020B0604030504040204" pitchFamily="34" charset="0"/>
                <a:ea typeface="Verdana" panose="020B0604030504040204" pitchFamily="34" charset="0"/>
                <a:cs typeface="Verdana" panose="020B0604030504040204" pitchFamily="34" charset="0"/>
              </a:rPr>
              <a:t>Looking Prompts</a:t>
            </a:r>
          </a:p>
        </p:txBody>
      </p:sp>
    </p:spTree>
    <p:extLst>
      <p:ext uri="{BB962C8B-B14F-4D97-AF65-F5344CB8AC3E}">
        <p14:creationId xmlns:p14="http://schemas.microsoft.com/office/powerpoint/2010/main" val="354243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B7F95"/>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04FFC3-59F4-4E45-9D03-F3D46477370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42595" y="0"/>
            <a:ext cx="8885483" cy="13743603"/>
          </a:xfrm>
          <a:prstGeom prst="rect">
            <a:avLst/>
          </a:prstGeom>
        </p:spPr>
      </p:pic>
    </p:spTree>
    <p:extLst>
      <p:ext uri="{BB962C8B-B14F-4D97-AF65-F5344CB8AC3E}">
        <p14:creationId xmlns:p14="http://schemas.microsoft.com/office/powerpoint/2010/main" val="4205896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9146C1-F5DE-46C8-93D5-0D2979C22BB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3581528" y="0"/>
            <a:ext cx="8885483" cy="13743603"/>
          </a:xfrm>
          <a:prstGeom prst="rect">
            <a:avLst/>
          </a:prstGeom>
        </p:spPr>
      </p:pic>
      <p:sp>
        <p:nvSpPr>
          <p:cNvPr id="4" name="TextBox 3">
            <a:extLst>
              <a:ext uri="{FF2B5EF4-FFF2-40B4-BE49-F238E27FC236}">
                <a16:creationId xmlns:a16="http://schemas.microsoft.com/office/drawing/2014/main" id="{F5507B31-6D29-45B5-B184-96BAA0FB1F60}"/>
              </a:ext>
            </a:extLst>
          </p:cNvPr>
          <p:cNvSpPr txBox="1"/>
          <p:nvPr/>
        </p:nvSpPr>
        <p:spPr>
          <a:xfrm>
            <a:off x="1371600" y="11994776"/>
            <a:ext cx="11833412" cy="923330"/>
          </a:xfrm>
          <a:prstGeom prst="rect">
            <a:avLst/>
          </a:prstGeom>
          <a:noFill/>
        </p:spPr>
        <p:txBody>
          <a:bodyPr wrap="square" lIns="91440" tIns="45720" rIns="91440" bIns="45720" rtlCol="0" anchor="t">
            <a:spAutoFit/>
          </a:bodyPr>
          <a:lstStyle/>
          <a:p>
            <a:r>
              <a:rPr lang="en-US" sz="1800" dirty="0">
                <a:latin typeface="Verdana"/>
                <a:ea typeface="Verdana"/>
              </a:rPr>
              <a:t>John Rogers, American, 1829–1904; </a:t>
            </a:r>
            <a:r>
              <a:rPr lang="en-US" sz="1800" i="1" dirty="0">
                <a:latin typeface="Verdana"/>
                <a:ea typeface="Verdana"/>
              </a:rPr>
              <a:t>The Slave Auction</a:t>
            </a:r>
            <a:r>
              <a:rPr lang="en-US" sz="1800" dirty="0">
                <a:latin typeface="Verdana"/>
                <a:ea typeface="Verdana"/>
              </a:rPr>
              <a:t>, 1859; painted plaster; 13 1/4 x 9 inches; Albany Institute of History &amp; Art, gift of Mrs. Ledyard Cogswell, Jr., from the Benjamin Walworth Arnold Collection  2021.205 </a:t>
            </a:r>
          </a:p>
        </p:txBody>
      </p:sp>
      <p:sp>
        <p:nvSpPr>
          <p:cNvPr id="5" name="TextBox 4">
            <a:extLst>
              <a:ext uri="{FF2B5EF4-FFF2-40B4-BE49-F238E27FC236}">
                <a16:creationId xmlns:a16="http://schemas.microsoft.com/office/drawing/2014/main" id="{DA725561-FE0F-43AC-ADDC-8F3659FB7D3D}"/>
              </a:ext>
            </a:extLst>
          </p:cNvPr>
          <p:cNvSpPr txBox="1"/>
          <p:nvPr/>
        </p:nvSpPr>
        <p:spPr>
          <a:xfrm>
            <a:off x="1640541" y="1345235"/>
            <a:ext cx="10623176" cy="1200329"/>
          </a:xfrm>
          <a:prstGeom prst="rect">
            <a:avLst/>
          </a:prstGeom>
          <a:noFill/>
        </p:spPr>
        <p:txBody>
          <a:bodyPr wrap="square" rtlCol="0">
            <a:spAutoFit/>
          </a:bodyPr>
          <a:lstStyle/>
          <a:p>
            <a:r>
              <a:rPr lang="en-US" sz="7200" b="1" dirty="0">
                <a:solidFill>
                  <a:srgbClr val="5B7F95"/>
                </a:solidFill>
                <a:latin typeface="Verdana" panose="020B0604030504040204" pitchFamily="34" charset="0"/>
                <a:ea typeface="Verdana" panose="020B0604030504040204" pitchFamily="34" charset="0"/>
              </a:rPr>
              <a:t>Looking Prompts</a:t>
            </a:r>
          </a:p>
        </p:txBody>
      </p:sp>
      <p:sp>
        <p:nvSpPr>
          <p:cNvPr id="6" name="TextBox 5">
            <a:extLst>
              <a:ext uri="{FF2B5EF4-FFF2-40B4-BE49-F238E27FC236}">
                <a16:creationId xmlns:a16="http://schemas.microsoft.com/office/drawing/2014/main" id="{A60180FF-89D6-4ECE-9899-11FE6C265DC4}"/>
              </a:ext>
            </a:extLst>
          </p:cNvPr>
          <p:cNvSpPr txBox="1"/>
          <p:nvPr/>
        </p:nvSpPr>
        <p:spPr>
          <a:xfrm>
            <a:off x="1640541" y="3424856"/>
            <a:ext cx="9278471" cy="7417415"/>
          </a:xfrm>
          <a:prstGeom prst="rect">
            <a:avLst/>
          </a:prstGeom>
          <a:noFill/>
        </p:spPr>
        <p:txBody>
          <a:bodyPr wrap="square" lIns="91440" tIns="45720" rIns="91440" bIns="45720" rtlCol="0" anchor="t">
            <a:spAutoFit/>
          </a:bodyPr>
          <a:lstStyle/>
          <a:p>
            <a:r>
              <a:rPr lang="en-US" sz="2800">
                <a:latin typeface="Verdana"/>
                <a:ea typeface="+mn-lt"/>
                <a:cs typeface="+mn-lt"/>
              </a:rPr>
              <a:t>What’s going on in this sculpture? </a:t>
            </a:r>
          </a:p>
          <a:p>
            <a:endParaRPr lang="en-US" sz="2800" dirty="0">
              <a:latin typeface="Verdana"/>
              <a:ea typeface="+mn-lt"/>
              <a:cs typeface="+mn-lt"/>
            </a:endParaRPr>
          </a:p>
          <a:p>
            <a:r>
              <a:rPr lang="en-US" sz="2800">
                <a:latin typeface="Verdana"/>
                <a:ea typeface="+mn-lt"/>
                <a:cs typeface="+mn-lt"/>
              </a:rPr>
              <a:t>What do you see that makes you say that?</a:t>
            </a:r>
          </a:p>
          <a:p>
            <a:endParaRPr lang="en-US" dirty="0"/>
          </a:p>
          <a:p>
            <a:r>
              <a:rPr lang="en-US" sz="2800">
                <a:latin typeface="Verdana"/>
                <a:ea typeface="+mn-lt"/>
                <a:cs typeface="+mn-lt"/>
              </a:rPr>
              <a:t>What more can you find?</a:t>
            </a:r>
          </a:p>
          <a:p>
            <a:endParaRPr lang="en-US" sz="2800" dirty="0">
              <a:latin typeface="Verdana"/>
              <a:ea typeface="+mn-lt"/>
              <a:cs typeface="+mn-lt"/>
            </a:endParaRPr>
          </a:p>
          <a:p>
            <a:endParaRPr lang="en-US" sz="2800" dirty="0">
              <a:latin typeface="Verdana"/>
              <a:ea typeface="+mn-lt"/>
              <a:cs typeface="+mn-lt"/>
            </a:endParaRPr>
          </a:p>
          <a:p>
            <a:r>
              <a:rPr lang="en-US" sz="2800">
                <a:latin typeface="Verdana"/>
                <a:ea typeface="+mn-lt"/>
                <a:cs typeface="+mn-lt"/>
              </a:rPr>
              <a:t>Consider each figure in the sculpture:</a:t>
            </a:r>
          </a:p>
          <a:p>
            <a:endParaRPr lang="en-US" sz="2800" dirty="0">
              <a:latin typeface="Verdana"/>
              <a:ea typeface="+mn-lt"/>
              <a:cs typeface="+mn-lt"/>
            </a:endParaRPr>
          </a:p>
          <a:p>
            <a:pPr marL="457200" indent="-457200">
              <a:buFont typeface="Arial"/>
              <a:buChar char="•"/>
            </a:pPr>
            <a:r>
              <a:rPr lang="en-US" sz="2600">
                <a:latin typeface="Verdana"/>
                <a:ea typeface="+mn-lt"/>
                <a:cs typeface="+mn-lt"/>
              </a:rPr>
              <a:t>What do you notice about their pose?</a:t>
            </a:r>
            <a:endParaRPr lang="en-US" sz="2600">
              <a:cs typeface="Calibri" panose="020F0502020204030204"/>
            </a:endParaRPr>
          </a:p>
          <a:p>
            <a:pPr marL="457200" indent="-457200">
              <a:buFont typeface="Arial"/>
              <a:buChar char="•"/>
            </a:pPr>
            <a:r>
              <a:rPr lang="en-US" sz="2600">
                <a:latin typeface="Verdana"/>
                <a:ea typeface="+mn-lt"/>
                <a:cs typeface="+mn-lt"/>
              </a:rPr>
              <a:t>How would you describe their facial expression?</a:t>
            </a:r>
          </a:p>
          <a:p>
            <a:pPr marL="457200" indent="-457200">
              <a:buFont typeface="Arial"/>
              <a:buChar char="•"/>
            </a:pPr>
            <a:r>
              <a:rPr lang="en-US" sz="2600">
                <a:latin typeface="Verdana"/>
                <a:ea typeface="+mn-lt"/>
                <a:cs typeface="+mn-lt"/>
              </a:rPr>
              <a:t>What is one word you would use to describe their mood or emotion?</a:t>
            </a:r>
          </a:p>
          <a:p>
            <a:endParaRPr lang="en-US" sz="2800" dirty="0">
              <a:latin typeface="Verdana"/>
              <a:ea typeface="+mn-lt"/>
              <a:cs typeface="+mn-lt"/>
            </a:endParaRPr>
          </a:p>
          <a:p>
            <a:r>
              <a:rPr lang="en-US" sz="2800">
                <a:latin typeface="Verdana"/>
                <a:ea typeface="+mn-lt"/>
                <a:cs typeface="+mn-lt"/>
              </a:rPr>
              <a:t>What do you wonder about as you look at this sculpture?</a:t>
            </a:r>
          </a:p>
          <a:p>
            <a:endParaRPr lang="en-US" sz="2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86905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5B7F95"/>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40EC98D9-C3F6-4A18-88EE-8F74B370D87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55212" y="627122"/>
            <a:ext cx="18461033" cy="12478803"/>
          </a:xfrm>
          <a:prstGeom prst="rect">
            <a:avLst/>
          </a:prstGeom>
        </p:spPr>
      </p:pic>
    </p:spTree>
    <p:extLst>
      <p:ext uri="{BB962C8B-B14F-4D97-AF65-F5344CB8AC3E}">
        <p14:creationId xmlns:p14="http://schemas.microsoft.com/office/powerpoint/2010/main" val="3353274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5507B31-6D29-45B5-B184-96BAA0FB1F60}"/>
              </a:ext>
            </a:extLst>
          </p:cNvPr>
          <p:cNvSpPr txBox="1"/>
          <p:nvPr/>
        </p:nvSpPr>
        <p:spPr>
          <a:xfrm>
            <a:off x="2541334" y="10364450"/>
            <a:ext cx="9139481" cy="1200329"/>
          </a:xfrm>
          <a:prstGeom prst="rect">
            <a:avLst/>
          </a:prstGeom>
          <a:noFill/>
        </p:spPr>
        <p:txBody>
          <a:bodyPr wrap="square" lIns="91440" tIns="45720" rIns="91440" bIns="45720" rtlCol="0" anchor="t">
            <a:spAutoFit/>
          </a:bodyPr>
          <a:lstStyle/>
          <a:p>
            <a:r>
              <a:rPr lang="en-US" sz="1800" dirty="0">
                <a:latin typeface="Verdana"/>
                <a:ea typeface="+mn-lt"/>
                <a:cs typeface="+mn-lt"/>
              </a:rPr>
              <a:t>Ken Light, American, born 1951; </a:t>
            </a:r>
            <a:r>
              <a:rPr lang="en-US" sz="1800" i="1" dirty="0">
                <a:latin typeface="Verdana"/>
                <a:ea typeface="+mn-lt"/>
                <a:cs typeface="+mn-lt"/>
              </a:rPr>
              <a:t>Race Wall, St. Louis, Missouri</a:t>
            </a:r>
            <a:r>
              <a:rPr lang="en-US" sz="1800" dirty="0">
                <a:latin typeface="Verdana"/>
                <a:ea typeface="+mn-lt"/>
                <a:cs typeface="+mn-lt"/>
              </a:rPr>
              <a:t>, 1971, printed 1999; gelatin silver print; image: 12 1/2 x 18 3/4 inches, sheet: 16 x 20 inches; Saint Louis Art Museum, Gift of August A. Busch Jr., by exchange 39:2021; © Ken Light</a:t>
            </a:r>
          </a:p>
        </p:txBody>
      </p:sp>
      <p:sp>
        <p:nvSpPr>
          <p:cNvPr id="5" name="TextBox 4">
            <a:extLst>
              <a:ext uri="{FF2B5EF4-FFF2-40B4-BE49-F238E27FC236}">
                <a16:creationId xmlns:a16="http://schemas.microsoft.com/office/drawing/2014/main" id="{DA725561-FE0F-43AC-ADDC-8F3659FB7D3D}"/>
              </a:ext>
            </a:extLst>
          </p:cNvPr>
          <p:cNvSpPr txBox="1"/>
          <p:nvPr/>
        </p:nvSpPr>
        <p:spPr>
          <a:xfrm>
            <a:off x="14099977" y="2284444"/>
            <a:ext cx="7238038" cy="2308324"/>
          </a:xfrm>
          <a:prstGeom prst="rect">
            <a:avLst/>
          </a:prstGeom>
          <a:noFill/>
        </p:spPr>
        <p:txBody>
          <a:bodyPr wrap="square" lIns="91440" tIns="45720" rIns="91440" bIns="45720" rtlCol="0" anchor="t">
            <a:spAutoFit/>
          </a:bodyPr>
          <a:lstStyle/>
          <a:p>
            <a:r>
              <a:rPr lang="en-US" sz="7200" b="1" dirty="0">
                <a:solidFill>
                  <a:srgbClr val="5B7F95"/>
                </a:solidFill>
                <a:latin typeface="Verdana"/>
                <a:ea typeface="Verdana"/>
              </a:rPr>
              <a:t>Questions for Looking</a:t>
            </a:r>
            <a:endParaRPr lang="en-US" dirty="0"/>
          </a:p>
        </p:txBody>
      </p:sp>
      <p:sp>
        <p:nvSpPr>
          <p:cNvPr id="6" name="TextBox 5">
            <a:extLst>
              <a:ext uri="{FF2B5EF4-FFF2-40B4-BE49-F238E27FC236}">
                <a16:creationId xmlns:a16="http://schemas.microsoft.com/office/drawing/2014/main" id="{A60180FF-89D6-4ECE-9899-11FE6C265DC4}"/>
              </a:ext>
            </a:extLst>
          </p:cNvPr>
          <p:cNvSpPr txBox="1"/>
          <p:nvPr/>
        </p:nvSpPr>
        <p:spPr>
          <a:xfrm>
            <a:off x="14188593" y="5407594"/>
            <a:ext cx="6939004" cy="3539430"/>
          </a:xfrm>
          <a:prstGeom prst="rect">
            <a:avLst/>
          </a:prstGeom>
          <a:noFill/>
        </p:spPr>
        <p:txBody>
          <a:bodyPr wrap="square" lIns="91440" tIns="45720" rIns="91440" bIns="45720" rtlCol="0" anchor="t">
            <a:spAutoFit/>
          </a:bodyPr>
          <a:lstStyle/>
          <a:p>
            <a:r>
              <a:rPr lang="en-US" sz="2800" dirty="0">
                <a:latin typeface="Verdana"/>
                <a:ea typeface="+mn-lt"/>
                <a:cs typeface="+mn-lt"/>
              </a:rPr>
              <a:t>What do you see as you look at this photograph? </a:t>
            </a:r>
          </a:p>
          <a:p>
            <a:endParaRPr lang="en-US" sz="2800" dirty="0">
              <a:latin typeface="Verdana"/>
              <a:ea typeface="+mn-lt"/>
              <a:cs typeface="+mn-lt"/>
            </a:endParaRPr>
          </a:p>
          <a:p>
            <a:r>
              <a:rPr lang="en-US" sz="2800" dirty="0">
                <a:latin typeface="Verdana"/>
                <a:ea typeface="+mn-lt"/>
                <a:cs typeface="+mn-lt"/>
              </a:rPr>
              <a:t>What do you think about that?</a:t>
            </a:r>
          </a:p>
          <a:p>
            <a:endParaRPr lang="en-US" sz="2800" dirty="0">
              <a:latin typeface="Verdana"/>
              <a:ea typeface="+mn-lt"/>
              <a:cs typeface="+mn-lt"/>
            </a:endParaRPr>
          </a:p>
          <a:p>
            <a:r>
              <a:rPr lang="en-US" sz="2800" dirty="0">
                <a:latin typeface="Verdana"/>
                <a:ea typeface="+mn-lt"/>
                <a:cs typeface="+mn-lt"/>
              </a:rPr>
              <a:t>What does it make you wonder about?</a:t>
            </a:r>
          </a:p>
          <a:p>
            <a:endParaRPr lang="en-US" sz="2800" dirty="0">
              <a:latin typeface="Verdana" panose="020B0604030504040204" pitchFamily="34" charset="0"/>
              <a:ea typeface="Verdana" panose="020B0604030504040204" pitchFamily="34" charset="0"/>
            </a:endParaRPr>
          </a:p>
        </p:txBody>
      </p:sp>
      <p:pic>
        <p:nvPicPr>
          <p:cNvPr id="9" name="Picture 4">
            <a:extLst>
              <a:ext uri="{FF2B5EF4-FFF2-40B4-BE49-F238E27FC236}">
                <a16:creationId xmlns:a16="http://schemas.microsoft.com/office/drawing/2014/main" id="{9D834082-06C9-4690-BDE8-4BA6D1DF71C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64116" y="1929778"/>
            <a:ext cx="11852943" cy="7995744"/>
          </a:xfrm>
          <a:prstGeom prst="rect">
            <a:avLst/>
          </a:prstGeom>
        </p:spPr>
      </p:pic>
    </p:spTree>
    <p:extLst>
      <p:ext uri="{BB962C8B-B14F-4D97-AF65-F5344CB8AC3E}">
        <p14:creationId xmlns:p14="http://schemas.microsoft.com/office/powerpoint/2010/main" val="11000544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16824E046B42E4C8836F3D90038A4FF" ma:contentTypeVersion="14" ma:contentTypeDescription="Create a new document." ma:contentTypeScope="" ma:versionID="71f7b4074bac1f927168760448d7cd90">
  <xsd:schema xmlns:xsd="http://www.w3.org/2001/XMLSchema" xmlns:xs="http://www.w3.org/2001/XMLSchema" xmlns:p="http://schemas.microsoft.com/office/2006/metadata/properties" xmlns:ns3="0064f588-7edc-4cae-b042-dfed33005dce" xmlns:ns4="80faecfa-f12c-4d00-b32e-7e7eea6274d5" targetNamespace="http://schemas.microsoft.com/office/2006/metadata/properties" ma:root="true" ma:fieldsID="0ceb79e698151a2c6493b4c73de4403c" ns3:_="" ns4:_="">
    <xsd:import namespace="0064f588-7edc-4cae-b042-dfed33005dce"/>
    <xsd:import namespace="80faecfa-f12c-4d00-b32e-7e7eea6274d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64f588-7edc-4cae-b042-dfed33005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faecfa-f12c-4d00-b32e-7e7eea6274d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14322C9-632B-4409-98B5-2A0C99C412DF}">
  <ds:schemaRefs>
    <ds:schemaRef ds:uri="http://schemas.microsoft.com/sharepoint/v3/contenttype/forms"/>
  </ds:schemaRefs>
</ds:datastoreItem>
</file>

<file path=customXml/itemProps2.xml><?xml version="1.0" encoding="utf-8"?>
<ds:datastoreItem xmlns:ds="http://schemas.openxmlformats.org/officeDocument/2006/customXml" ds:itemID="{05F2B71F-FF1C-4DF1-8CB2-6D672CDB3B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64f588-7edc-4cae-b042-dfed33005dce"/>
    <ds:schemaRef ds:uri="80faecfa-f12c-4d00-b32e-7e7eea6274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7E4A45-674A-4E77-BEAB-E3A5F5C8C356}">
  <ds:schemaRefs>
    <ds:schemaRef ds:uri="http://purl.org/dc/elements/1.1/"/>
    <ds:schemaRef ds:uri="http://schemas.microsoft.com/office/2006/metadata/properties"/>
    <ds:schemaRef ds:uri="http://schemas.microsoft.com/office/2006/documentManagement/types"/>
    <ds:schemaRef ds:uri="0064f588-7edc-4cae-b042-dfed33005dce"/>
    <ds:schemaRef ds:uri="http://purl.org/dc/terms/"/>
    <ds:schemaRef ds:uri="http://schemas.openxmlformats.org/package/2006/metadata/core-properties"/>
    <ds:schemaRef ds:uri="http://purl.org/dc/dcmitype/"/>
    <ds:schemaRef ds:uri="80faecfa-f12c-4d00-b32e-7e7eea6274d5"/>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35942</TotalTime>
  <Words>311</Words>
  <Application>Microsoft Office PowerPoint</Application>
  <PresentationFormat>Custom</PresentationFormat>
  <Paragraphs>126</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Kira Hegeman</dc:creator>
  <cp:lastModifiedBy>Kira Hegeman</cp:lastModifiedBy>
  <cp:revision>1820</cp:revision>
  <cp:lastPrinted>2021-08-04T16:00:30Z</cp:lastPrinted>
  <dcterms:created xsi:type="dcterms:W3CDTF">2021-07-06T21:50:27Z</dcterms:created>
  <dcterms:modified xsi:type="dcterms:W3CDTF">2021-09-21T02:40:48Z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0x010100616824E046B42E4C8836F3D90038A4FF</vt:lpwstr>
  </property>
</Properties>
</file>