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9" r:id="rId4"/>
    <p:sldId id="261" r:id="rId5"/>
    <p:sldId id="260" r:id="rId6"/>
    <p:sldId id="257" r:id="rId7"/>
    <p:sldId id="258" r:id="rId8"/>
    <p:sldId id="263" r:id="rId9"/>
    <p:sldId id="262" r:id="rId10"/>
    <p:sldId id="265" r:id="rId11"/>
    <p:sldId id="264" r:id="rId12"/>
    <p:sldId id="267" r:id="rId13"/>
    <p:sldId id="266" r:id="rId14"/>
    <p:sldId id="269" r:id="rId15"/>
    <p:sldId id="268" r:id="rId16"/>
    <p:sldId id="271" r:id="rId17"/>
    <p:sldId id="270" r:id="rId18"/>
    <p:sldId id="273" r:id="rId19"/>
    <p:sldId id="272" r:id="rId20"/>
    <p:sldId id="275" r:id="rId21"/>
    <p:sldId id="274" r:id="rId22"/>
    <p:sldId id="277" r:id="rId23"/>
    <p:sldId id="276" r:id="rId24"/>
    <p:sldId id="279" r:id="rId25"/>
    <p:sldId id="278" r:id="rId26"/>
    <p:sldId id="281" r:id="rId27"/>
    <p:sldId id="280" r:id="rId28"/>
    <p:sldId id="283" r:id="rId29"/>
    <p:sldId id="282" r:id="rId30"/>
    <p:sldId id="285" r:id="rId31"/>
    <p:sldId id="284" r:id="rId32"/>
    <p:sldId id="287" r:id="rId33"/>
    <p:sldId id="286"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196907-611E-95DB-85AA-AA19D62AEBC1}" name="Justice Henderson" initials="JH" userId="S::jhenderson@slam.org::403164a5-9ff0-4e38-b2e0-2582d95f74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026E"/>
    <a:srgbClr val="E80770"/>
    <a:srgbClr val="FF0276"/>
    <a:srgbClr val="FFE033"/>
    <a:srgbClr val="CF0A42"/>
    <a:srgbClr val="E32D52"/>
    <a:srgbClr val="F51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a Hegeman" userId="fff1a2e7-b37a-4aa4-8f19-f0ac7e091950" providerId="ADAL" clId="{697BFED6-0E5D-47FF-8AC6-8B3CA2468BED}"/>
    <pc:docChg chg="undo custSel modSld">
      <pc:chgData name="Kira Hegeman" userId="fff1a2e7-b37a-4aa4-8f19-f0ac7e091950" providerId="ADAL" clId="{697BFED6-0E5D-47FF-8AC6-8B3CA2468BED}" dt="2024-09-24T14:33:42.190" v="306" actId="20577"/>
      <pc:docMkLst>
        <pc:docMk/>
      </pc:docMkLst>
      <pc:sldChg chg="modSp mod">
        <pc:chgData name="Kira Hegeman" userId="fff1a2e7-b37a-4aa4-8f19-f0ac7e091950" providerId="ADAL" clId="{697BFED6-0E5D-47FF-8AC6-8B3CA2468BED}" dt="2024-09-23T21:05:07.694" v="222" actId="20577"/>
        <pc:sldMkLst>
          <pc:docMk/>
          <pc:sldMk cId="719669302" sldId="258"/>
        </pc:sldMkLst>
        <pc:spChg chg="mod">
          <ac:chgData name="Kira Hegeman" userId="fff1a2e7-b37a-4aa4-8f19-f0ac7e091950" providerId="ADAL" clId="{697BFED6-0E5D-47FF-8AC6-8B3CA2468BED}" dt="2024-09-23T21:04:33.881" v="137" actId="20577"/>
          <ac:spMkLst>
            <pc:docMk/>
            <pc:sldMk cId="719669302" sldId="258"/>
            <ac:spMk id="3" creationId="{972681D3-4B99-33D9-B665-12343335CB9C}"/>
          </ac:spMkLst>
        </pc:spChg>
        <pc:spChg chg="mod">
          <ac:chgData name="Kira Hegeman" userId="fff1a2e7-b37a-4aa4-8f19-f0ac7e091950" providerId="ADAL" clId="{697BFED6-0E5D-47FF-8AC6-8B3CA2468BED}" dt="2024-09-23T21:05:07.694" v="222" actId="20577"/>
          <ac:spMkLst>
            <pc:docMk/>
            <pc:sldMk cId="719669302" sldId="258"/>
            <ac:spMk id="6" creationId="{3C2FD9A8-A9DA-266C-E07C-E1138ADEA350}"/>
          </ac:spMkLst>
        </pc:spChg>
      </pc:sldChg>
      <pc:sldChg chg="modSp mod">
        <pc:chgData name="Kira Hegeman" userId="fff1a2e7-b37a-4aa4-8f19-f0ac7e091950" providerId="ADAL" clId="{697BFED6-0E5D-47FF-8AC6-8B3CA2468BED}" dt="2024-09-23T20:57:02.552" v="114" actId="1076"/>
        <pc:sldMkLst>
          <pc:docMk/>
          <pc:sldMk cId="719858660" sldId="259"/>
        </pc:sldMkLst>
        <pc:spChg chg="mod">
          <ac:chgData name="Kira Hegeman" userId="fff1a2e7-b37a-4aa4-8f19-f0ac7e091950" providerId="ADAL" clId="{697BFED6-0E5D-47FF-8AC6-8B3CA2468BED}" dt="2024-09-23T20:57:02.552" v="114" actId="1076"/>
          <ac:spMkLst>
            <pc:docMk/>
            <pc:sldMk cId="719858660" sldId="259"/>
            <ac:spMk id="3" creationId="{C8D4D75C-9219-1C14-4722-0A8232B4F87B}"/>
          </ac:spMkLst>
        </pc:spChg>
      </pc:sldChg>
      <pc:sldChg chg="modSp mod">
        <pc:chgData name="Kira Hegeman" userId="fff1a2e7-b37a-4aa4-8f19-f0ac7e091950" providerId="ADAL" clId="{697BFED6-0E5D-47FF-8AC6-8B3CA2468BED}" dt="2024-09-23T21:04:12.085" v="135" actId="20577"/>
        <pc:sldMkLst>
          <pc:docMk/>
          <pc:sldMk cId="219027139" sldId="260"/>
        </pc:sldMkLst>
        <pc:spChg chg="mod">
          <ac:chgData name="Kira Hegeman" userId="fff1a2e7-b37a-4aa4-8f19-f0ac7e091950" providerId="ADAL" clId="{697BFED6-0E5D-47FF-8AC6-8B3CA2468BED}" dt="2024-09-23T21:04:12.085" v="135" actId="20577"/>
          <ac:spMkLst>
            <pc:docMk/>
            <pc:sldMk cId="219027139" sldId="260"/>
            <ac:spMk id="3" creationId="{C8D4D75C-9219-1C14-4722-0A8232B4F87B}"/>
          </ac:spMkLst>
        </pc:spChg>
      </pc:sldChg>
      <pc:sldChg chg="modSp mod">
        <pc:chgData name="Kira Hegeman" userId="fff1a2e7-b37a-4aa4-8f19-f0ac7e091950" providerId="ADAL" clId="{697BFED6-0E5D-47FF-8AC6-8B3CA2468BED}" dt="2024-09-23T20:58:12.871" v="123" actId="1076"/>
        <pc:sldMkLst>
          <pc:docMk/>
          <pc:sldMk cId="1351139573" sldId="261"/>
        </pc:sldMkLst>
        <pc:spChg chg="mod">
          <ac:chgData name="Kira Hegeman" userId="fff1a2e7-b37a-4aa4-8f19-f0ac7e091950" providerId="ADAL" clId="{697BFED6-0E5D-47FF-8AC6-8B3CA2468BED}" dt="2024-09-23T20:58:12.871" v="123" actId="1076"/>
          <ac:spMkLst>
            <pc:docMk/>
            <pc:sldMk cId="1351139573" sldId="261"/>
            <ac:spMk id="3" creationId="{C8D4D75C-9219-1C14-4722-0A8232B4F87B}"/>
          </ac:spMkLst>
        </pc:spChg>
      </pc:sldChg>
      <pc:sldChg chg="modSp mod">
        <pc:chgData name="Kira Hegeman" userId="fff1a2e7-b37a-4aa4-8f19-f0ac7e091950" providerId="ADAL" clId="{697BFED6-0E5D-47FF-8AC6-8B3CA2468BED}" dt="2024-09-23T21:08:45.325" v="228"/>
        <pc:sldMkLst>
          <pc:docMk/>
          <pc:sldMk cId="2638414773" sldId="262"/>
        </pc:sldMkLst>
        <pc:spChg chg="mod">
          <ac:chgData name="Kira Hegeman" userId="fff1a2e7-b37a-4aa4-8f19-f0ac7e091950" providerId="ADAL" clId="{697BFED6-0E5D-47FF-8AC6-8B3CA2468BED}" dt="2024-09-23T21:08:45.325" v="228"/>
          <ac:spMkLst>
            <pc:docMk/>
            <pc:sldMk cId="2638414773" sldId="262"/>
            <ac:spMk id="6" creationId="{3C2FD9A8-A9DA-266C-E07C-E1138ADEA350}"/>
          </ac:spMkLst>
        </pc:spChg>
      </pc:sldChg>
      <pc:sldChg chg="modSp mod">
        <pc:chgData name="Kira Hegeman" userId="fff1a2e7-b37a-4aa4-8f19-f0ac7e091950" providerId="ADAL" clId="{697BFED6-0E5D-47FF-8AC6-8B3CA2468BED}" dt="2024-09-23T21:08:58.642" v="231"/>
        <pc:sldMkLst>
          <pc:docMk/>
          <pc:sldMk cId="859062531" sldId="264"/>
        </pc:sldMkLst>
        <pc:spChg chg="mod">
          <ac:chgData name="Kira Hegeman" userId="fff1a2e7-b37a-4aa4-8f19-f0ac7e091950" providerId="ADAL" clId="{697BFED6-0E5D-47FF-8AC6-8B3CA2468BED}" dt="2024-09-23T21:08:58.642" v="231"/>
          <ac:spMkLst>
            <pc:docMk/>
            <pc:sldMk cId="859062531" sldId="264"/>
            <ac:spMk id="6" creationId="{3C2FD9A8-A9DA-266C-E07C-E1138ADEA350}"/>
          </ac:spMkLst>
        </pc:spChg>
      </pc:sldChg>
      <pc:sldChg chg="modSp mod">
        <pc:chgData name="Kira Hegeman" userId="fff1a2e7-b37a-4aa4-8f19-f0ac7e091950" providerId="ADAL" clId="{697BFED6-0E5D-47FF-8AC6-8B3CA2468BED}" dt="2024-09-23T21:09:35.637" v="237" actId="20577"/>
        <pc:sldMkLst>
          <pc:docMk/>
          <pc:sldMk cId="3024010692" sldId="266"/>
        </pc:sldMkLst>
        <pc:spChg chg="mod">
          <ac:chgData name="Kira Hegeman" userId="fff1a2e7-b37a-4aa4-8f19-f0ac7e091950" providerId="ADAL" clId="{697BFED6-0E5D-47FF-8AC6-8B3CA2468BED}" dt="2024-09-23T21:09:35.637" v="237" actId="20577"/>
          <ac:spMkLst>
            <pc:docMk/>
            <pc:sldMk cId="3024010692" sldId="266"/>
            <ac:spMk id="6" creationId="{3C2FD9A8-A9DA-266C-E07C-E1138ADEA350}"/>
          </ac:spMkLst>
        </pc:spChg>
      </pc:sldChg>
      <pc:sldChg chg="modSp mod">
        <pc:chgData name="Kira Hegeman" userId="fff1a2e7-b37a-4aa4-8f19-f0ac7e091950" providerId="ADAL" clId="{697BFED6-0E5D-47FF-8AC6-8B3CA2468BED}" dt="2024-09-23T21:12:57.390" v="286" actId="20577"/>
        <pc:sldMkLst>
          <pc:docMk/>
          <pc:sldMk cId="2642991778" sldId="268"/>
        </pc:sldMkLst>
        <pc:spChg chg="mod">
          <ac:chgData name="Kira Hegeman" userId="fff1a2e7-b37a-4aa4-8f19-f0ac7e091950" providerId="ADAL" clId="{697BFED6-0E5D-47FF-8AC6-8B3CA2468BED}" dt="2024-09-23T21:12:57.390" v="286" actId="20577"/>
          <ac:spMkLst>
            <pc:docMk/>
            <pc:sldMk cId="2642991778" sldId="268"/>
            <ac:spMk id="3" creationId="{972681D3-4B99-33D9-B665-12343335CB9C}"/>
          </ac:spMkLst>
        </pc:spChg>
        <pc:spChg chg="mod">
          <ac:chgData name="Kira Hegeman" userId="fff1a2e7-b37a-4aa4-8f19-f0ac7e091950" providerId="ADAL" clId="{697BFED6-0E5D-47FF-8AC6-8B3CA2468BED}" dt="2024-09-23T21:09:55.359" v="242" actId="20577"/>
          <ac:spMkLst>
            <pc:docMk/>
            <pc:sldMk cId="2642991778" sldId="268"/>
            <ac:spMk id="6" creationId="{3C2FD9A8-A9DA-266C-E07C-E1138ADEA350}"/>
          </ac:spMkLst>
        </pc:spChg>
      </pc:sldChg>
      <pc:sldChg chg="modSp mod">
        <pc:chgData name="Kira Hegeman" userId="fff1a2e7-b37a-4aa4-8f19-f0ac7e091950" providerId="ADAL" clId="{697BFED6-0E5D-47FF-8AC6-8B3CA2468BED}" dt="2024-09-23T21:10:37.806" v="249" actId="1076"/>
        <pc:sldMkLst>
          <pc:docMk/>
          <pc:sldMk cId="43705372" sldId="270"/>
        </pc:sldMkLst>
        <pc:spChg chg="mod">
          <ac:chgData name="Kira Hegeman" userId="fff1a2e7-b37a-4aa4-8f19-f0ac7e091950" providerId="ADAL" clId="{697BFED6-0E5D-47FF-8AC6-8B3CA2468BED}" dt="2024-09-23T21:10:37.806" v="249" actId="1076"/>
          <ac:spMkLst>
            <pc:docMk/>
            <pc:sldMk cId="43705372" sldId="270"/>
            <ac:spMk id="6" creationId="{3C2FD9A8-A9DA-266C-E07C-E1138ADEA350}"/>
          </ac:spMkLst>
        </pc:spChg>
        <pc:picChg chg="mod">
          <ac:chgData name="Kira Hegeman" userId="fff1a2e7-b37a-4aa4-8f19-f0ac7e091950" providerId="ADAL" clId="{697BFED6-0E5D-47FF-8AC6-8B3CA2468BED}" dt="2024-09-23T21:10:33.542" v="248" actId="1076"/>
          <ac:picMkLst>
            <pc:docMk/>
            <pc:sldMk cId="43705372" sldId="270"/>
            <ac:picMk id="7" creationId="{E425D125-B0D9-B2E5-6DE9-E9D314C19441}"/>
          </ac:picMkLst>
        </pc:picChg>
      </pc:sldChg>
      <pc:sldChg chg="modSp mod">
        <pc:chgData name="Kira Hegeman" userId="fff1a2e7-b37a-4aa4-8f19-f0ac7e091950" providerId="ADAL" clId="{697BFED6-0E5D-47FF-8AC6-8B3CA2468BED}" dt="2024-09-23T21:10:57.398" v="254" actId="20577"/>
        <pc:sldMkLst>
          <pc:docMk/>
          <pc:sldMk cId="247481337" sldId="272"/>
        </pc:sldMkLst>
        <pc:spChg chg="mod">
          <ac:chgData name="Kira Hegeman" userId="fff1a2e7-b37a-4aa4-8f19-f0ac7e091950" providerId="ADAL" clId="{697BFED6-0E5D-47FF-8AC6-8B3CA2468BED}" dt="2024-09-23T21:10:57.398" v="254" actId="20577"/>
          <ac:spMkLst>
            <pc:docMk/>
            <pc:sldMk cId="247481337" sldId="272"/>
            <ac:spMk id="6" creationId="{3C2FD9A8-A9DA-266C-E07C-E1138ADEA350}"/>
          </ac:spMkLst>
        </pc:spChg>
      </pc:sldChg>
      <pc:sldChg chg="modSp mod">
        <pc:chgData name="Kira Hegeman" userId="fff1a2e7-b37a-4aa4-8f19-f0ac7e091950" providerId="ADAL" clId="{697BFED6-0E5D-47FF-8AC6-8B3CA2468BED}" dt="2024-09-23T21:11:15.706" v="261" actId="20577"/>
        <pc:sldMkLst>
          <pc:docMk/>
          <pc:sldMk cId="1074628334" sldId="274"/>
        </pc:sldMkLst>
        <pc:spChg chg="mod">
          <ac:chgData name="Kira Hegeman" userId="fff1a2e7-b37a-4aa4-8f19-f0ac7e091950" providerId="ADAL" clId="{697BFED6-0E5D-47FF-8AC6-8B3CA2468BED}" dt="2024-09-23T21:11:15.706" v="261" actId="20577"/>
          <ac:spMkLst>
            <pc:docMk/>
            <pc:sldMk cId="1074628334" sldId="274"/>
            <ac:spMk id="6" creationId="{3C2FD9A8-A9DA-266C-E07C-E1138ADEA350}"/>
          </ac:spMkLst>
        </pc:spChg>
      </pc:sldChg>
      <pc:sldChg chg="modSp mod">
        <pc:chgData name="Kira Hegeman" userId="fff1a2e7-b37a-4aa4-8f19-f0ac7e091950" providerId="ADAL" clId="{697BFED6-0E5D-47FF-8AC6-8B3CA2468BED}" dt="2024-09-23T21:11:28.293" v="265" actId="20577"/>
        <pc:sldMkLst>
          <pc:docMk/>
          <pc:sldMk cId="1593676520" sldId="276"/>
        </pc:sldMkLst>
        <pc:spChg chg="mod">
          <ac:chgData name="Kira Hegeman" userId="fff1a2e7-b37a-4aa4-8f19-f0ac7e091950" providerId="ADAL" clId="{697BFED6-0E5D-47FF-8AC6-8B3CA2468BED}" dt="2024-09-23T21:11:28.293" v="265" actId="20577"/>
          <ac:spMkLst>
            <pc:docMk/>
            <pc:sldMk cId="1593676520" sldId="276"/>
            <ac:spMk id="6" creationId="{3C2FD9A8-A9DA-266C-E07C-E1138ADEA350}"/>
          </ac:spMkLst>
        </pc:spChg>
      </pc:sldChg>
      <pc:sldChg chg="addSp modSp mod">
        <pc:chgData name="Kira Hegeman" userId="fff1a2e7-b37a-4aa4-8f19-f0ac7e091950" providerId="ADAL" clId="{697BFED6-0E5D-47FF-8AC6-8B3CA2468BED}" dt="2024-09-23T21:15:07.642" v="300" actId="1076"/>
        <pc:sldMkLst>
          <pc:docMk/>
          <pc:sldMk cId="1070202944" sldId="287"/>
        </pc:sldMkLst>
        <pc:spChg chg="add mod">
          <ac:chgData name="Kira Hegeman" userId="fff1a2e7-b37a-4aa4-8f19-f0ac7e091950" providerId="ADAL" clId="{697BFED6-0E5D-47FF-8AC6-8B3CA2468BED}" dt="2024-09-23T21:15:07.642" v="300" actId="1076"/>
          <ac:spMkLst>
            <pc:docMk/>
            <pc:sldMk cId="1070202944" sldId="287"/>
            <ac:spMk id="2" creationId="{F24D5E66-32F0-4A73-93F4-C64CCF102F24}"/>
          </ac:spMkLst>
        </pc:spChg>
        <pc:picChg chg="mod">
          <ac:chgData name="Kira Hegeman" userId="fff1a2e7-b37a-4aa4-8f19-f0ac7e091950" providerId="ADAL" clId="{697BFED6-0E5D-47FF-8AC6-8B3CA2468BED}" dt="2024-09-23T21:14:15.559" v="287" actId="1076"/>
          <ac:picMkLst>
            <pc:docMk/>
            <pc:sldMk cId="1070202944" sldId="287"/>
            <ac:picMk id="7" creationId="{3F48910E-0B8F-E950-0D5A-C533327B95F6}"/>
          </ac:picMkLst>
        </pc:picChg>
      </pc:sldChg>
      <pc:sldChg chg="modSp mod">
        <pc:chgData name="Kira Hegeman" userId="fff1a2e7-b37a-4aa4-8f19-f0ac7e091950" providerId="ADAL" clId="{697BFED6-0E5D-47FF-8AC6-8B3CA2468BED}" dt="2024-09-24T14:33:42.190" v="306" actId="20577"/>
        <pc:sldMkLst>
          <pc:docMk/>
          <pc:sldMk cId="3590247251" sldId="291"/>
        </pc:sldMkLst>
        <pc:spChg chg="mod">
          <ac:chgData name="Kira Hegeman" userId="fff1a2e7-b37a-4aa4-8f19-f0ac7e091950" providerId="ADAL" clId="{697BFED6-0E5D-47FF-8AC6-8B3CA2468BED}" dt="2024-09-24T14:28:29.053" v="305" actId="1076"/>
          <ac:spMkLst>
            <pc:docMk/>
            <pc:sldMk cId="3590247251" sldId="291"/>
            <ac:spMk id="2" creationId="{F41086D1-A533-9E62-D896-C57DBE02F204}"/>
          </ac:spMkLst>
        </pc:spChg>
        <pc:spChg chg="mod">
          <ac:chgData name="Kira Hegeman" userId="fff1a2e7-b37a-4aa4-8f19-f0ac7e091950" providerId="ADAL" clId="{697BFED6-0E5D-47FF-8AC6-8B3CA2468BED}" dt="2024-09-24T14:33:42.190" v="306" actId="20577"/>
          <ac:spMkLst>
            <pc:docMk/>
            <pc:sldMk cId="3590247251" sldId="291"/>
            <ac:spMk id="3" creationId="{C8D4D75C-9219-1C14-4722-0A8232B4F8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E597F712-EB92-C843-9D1C-79A3E68A757B}"/>
              </a:ext>
            </a:extLst>
          </p:cNvPr>
          <p:cNvSpPr/>
          <p:nvPr/>
        </p:nvSpPr>
        <p:spPr>
          <a:xfrm rot="20340000">
            <a:off x="-313050" y="1822358"/>
            <a:ext cx="10701980" cy="3618712"/>
          </a:xfrm>
          <a:prstGeom prst="teardrop">
            <a:avLst/>
          </a:prstGeom>
          <a:solidFill>
            <a:srgbClr val="FFE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ord 9">
            <a:extLst>
              <a:ext uri="{FF2B5EF4-FFF2-40B4-BE49-F238E27FC236}">
                <a16:creationId xmlns:a16="http://schemas.microsoft.com/office/drawing/2014/main" id="{55C8C2DF-F45E-D74F-CE2B-5080FDB9D2E3}"/>
              </a:ext>
            </a:extLst>
          </p:cNvPr>
          <p:cNvSpPr/>
          <p:nvPr/>
        </p:nvSpPr>
        <p:spPr>
          <a:xfrm rot="6780000">
            <a:off x="7163049" y="3590001"/>
            <a:ext cx="5275846" cy="4672260"/>
          </a:xfrm>
          <a:prstGeom prst="chord">
            <a:avLst/>
          </a:prstGeom>
          <a:solidFill>
            <a:srgbClr val="E80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49FBDE3-D834-CE42-0EF2-9684F9F711D7}"/>
              </a:ext>
            </a:extLst>
          </p:cNvPr>
          <p:cNvPicPr>
            <a:picLocks noChangeAspect="1"/>
          </p:cNvPicPr>
          <p:nvPr/>
        </p:nvPicPr>
        <p:blipFill>
          <a:blip r:embed="rId2"/>
          <a:stretch>
            <a:fillRect/>
          </a:stretch>
        </p:blipFill>
        <p:spPr>
          <a:xfrm>
            <a:off x="1071850" y="6310558"/>
            <a:ext cx="5574632" cy="293146"/>
          </a:xfrm>
          <a:prstGeom prst="rect">
            <a:avLst/>
          </a:prstGeom>
        </p:spPr>
      </p:pic>
      <p:pic>
        <p:nvPicPr>
          <p:cNvPr id="8" name="Picture 7">
            <a:extLst>
              <a:ext uri="{FF2B5EF4-FFF2-40B4-BE49-F238E27FC236}">
                <a16:creationId xmlns:a16="http://schemas.microsoft.com/office/drawing/2014/main" id="{934F6A73-98AA-2447-EBBB-683128B7A5AA}"/>
              </a:ext>
            </a:extLst>
          </p:cNvPr>
          <p:cNvPicPr>
            <a:picLocks noChangeAspect="1"/>
          </p:cNvPicPr>
          <p:nvPr/>
        </p:nvPicPr>
        <p:blipFill>
          <a:blip r:embed="rId3"/>
          <a:stretch>
            <a:fillRect/>
          </a:stretch>
        </p:blipFill>
        <p:spPr>
          <a:xfrm>
            <a:off x="8052080" y="5897064"/>
            <a:ext cx="3189335" cy="713570"/>
          </a:xfrm>
          <a:prstGeom prst="rect">
            <a:avLst/>
          </a:prstGeom>
        </p:spPr>
      </p:pic>
      <p:sp>
        <p:nvSpPr>
          <p:cNvPr id="9" name="Chord 8">
            <a:extLst>
              <a:ext uri="{FF2B5EF4-FFF2-40B4-BE49-F238E27FC236}">
                <a16:creationId xmlns:a16="http://schemas.microsoft.com/office/drawing/2014/main" id="{E3E3CF2B-8B1F-447C-E9FB-E671731E390C}"/>
              </a:ext>
            </a:extLst>
          </p:cNvPr>
          <p:cNvSpPr/>
          <p:nvPr/>
        </p:nvSpPr>
        <p:spPr>
          <a:xfrm rot="17580000">
            <a:off x="-217692" y="-1182770"/>
            <a:ext cx="4403557" cy="3880183"/>
          </a:xfrm>
          <a:prstGeom prst="chord">
            <a:avLst/>
          </a:prstGeom>
          <a:solidFill>
            <a:srgbClr val="E80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10065" y="1505718"/>
            <a:ext cx="9144000" cy="2387600"/>
          </a:xfrm>
        </p:spPr>
        <p:txBody>
          <a:bodyPr/>
          <a:lstStyle/>
          <a:p>
            <a:r>
              <a:rPr lang="en-US" sz="7200" b="1" dirty="0">
                <a:latin typeface="Times New Roman"/>
                <a:cs typeface="Times New Roman"/>
              </a:rPr>
              <a:t>The Work of Art:</a:t>
            </a:r>
            <a:br>
              <a:rPr lang="en-US" sz="7200" b="1" dirty="0">
                <a:latin typeface="Times New Roman"/>
              </a:rPr>
            </a:br>
            <a:r>
              <a:rPr lang="en-US" sz="7200" b="1" dirty="0">
                <a:latin typeface="Times New Roman"/>
                <a:cs typeface="Times New Roman"/>
              </a:rPr>
              <a:t>Delivered</a:t>
            </a:r>
          </a:p>
        </p:txBody>
      </p:sp>
      <p:sp>
        <p:nvSpPr>
          <p:cNvPr id="3" name="Subtitle 2"/>
          <p:cNvSpPr>
            <a:spLocks noGrp="1"/>
          </p:cNvSpPr>
          <p:nvPr>
            <p:ph type="subTitle" idx="1"/>
          </p:nvPr>
        </p:nvSpPr>
        <p:spPr>
          <a:xfrm>
            <a:off x="3680358" y="3922863"/>
            <a:ext cx="9144000" cy="1655762"/>
          </a:xfrm>
        </p:spPr>
        <p:txBody>
          <a:bodyPr vert="horz" lIns="91440" tIns="45720" rIns="91440" bIns="45720" rtlCol="0" anchor="t">
            <a:normAutofit/>
          </a:bodyPr>
          <a:lstStyle/>
          <a:p>
            <a:pPr algn="l"/>
            <a:r>
              <a:rPr lang="en-US" b="1" dirty="0"/>
              <a:t>Art Resource and Engagement Kit</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rawing of a sheep on a hill&#10;&#10;Description automatically generated">
            <a:extLst>
              <a:ext uri="{FF2B5EF4-FFF2-40B4-BE49-F238E27FC236}">
                <a16:creationId xmlns:a16="http://schemas.microsoft.com/office/drawing/2014/main" id="{009E7494-490F-0701-7219-8B2C5FF819D0}"/>
              </a:ext>
            </a:extLst>
          </p:cNvPr>
          <p:cNvPicPr>
            <a:picLocks noGrp="1" noChangeAspect="1"/>
          </p:cNvPicPr>
          <p:nvPr>
            <p:ph idx="1"/>
          </p:nvPr>
        </p:nvPicPr>
        <p:blipFill>
          <a:blip r:embed="rId2"/>
          <a:stretch>
            <a:fillRect/>
          </a:stretch>
        </p:blipFill>
        <p:spPr>
          <a:xfrm>
            <a:off x="1004457" y="-2419"/>
            <a:ext cx="10183085" cy="6859836"/>
          </a:xfrm>
        </p:spPr>
      </p:pic>
    </p:spTree>
    <p:extLst>
      <p:ext uri="{BB962C8B-B14F-4D97-AF65-F5344CB8AC3E}">
        <p14:creationId xmlns:p14="http://schemas.microsoft.com/office/powerpoint/2010/main" val="214602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275453" y="745803"/>
            <a:ext cx="5585424" cy="4121821"/>
          </a:xfrm>
        </p:spPr>
        <p:txBody>
          <a:bodyPr vert="horz" lIns="91440" tIns="45720" rIns="91440" bIns="45720" rtlCol="0" anchor="t">
            <a:noAutofit/>
          </a:bodyPr>
          <a:lstStyle/>
          <a:p>
            <a:pPr marL="457200" indent="-457200">
              <a:buAutoNum type="arabicPeriod"/>
            </a:pPr>
            <a:r>
              <a:rPr lang="en-US" sz="2000" dirty="0">
                <a:latin typeface="Calibri"/>
                <a:ea typeface="+mn-lt"/>
                <a:cs typeface="+mn-lt"/>
              </a:rPr>
              <a:t>Begin by exploring this picture using some of your senses: sound, smell, sight, taste, touch. Choose one card from the set of </a:t>
            </a:r>
            <a:r>
              <a:rPr lang="en-US" sz="2000" b="1" dirty="0">
                <a:solidFill>
                  <a:srgbClr val="7030A0"/>
                </a:solidFill>
                <a:latin typeface="Calibri"/>
                <a:ea typeface="+mn-lt"/>
                <a:cs typeface="+mn-lt"/>
              </a:rPr>
              <a:t>sensory cards</a:t>
            </a:r>
            <a:r>
              <a:rPr lang="en-US" sz="2000" dirty="0">
                <a:latin typeface="Calibri"/>
                <a:ea typeface="+mn-lt"/>
                <a:cs typeface="+mn-lt"/>
              </a:rPr>
              <a:t> to guide your exploration. Then choose another card to explore with a different one of your senses.</a:t>
            </a:r>
            <a:endParaRPr lang="en-US" dirty="0">
              <a:latin typeface="Calibri"/>
              <a:ea typeface="+mn-lt"/>
              <a:cs typeface="+mn-lt"/>
            </a:endParaRPr>
          </a:p>
          <a:p>
            <a:pPr marL="457200" indent="-457200">
              <a:buAutoNum type="arabicPeriod"/>
            </a:pPr>
            <a:r>
              <a:rPr lang="en-US" sz="2000" dirty="0">
                <a:latin typeface="Calibri"/>
                <a:ea typeface="+mn-lt"/>
                <a:cs typeface="+mn-lt"/>
              </a:rPr>
              <a:t>Look closely at the image again. What is going on in this painting? What do you see that makes you say that?</a:t>
            </a:r>
            <a:endParaRPr lang="en-US" dirty="0">
              <a:latin typeface="Calibri"/>
              <a:ea typeface="+mn-lt"/>
              <a:cs typeface="+mn-lt"/>
            </a:endParaRPr>
          </a:p>
          <a:p>
            <a:pPr marL="457200" indent="-457200">
              <a:spcAft>
                <a:spcPts val="1000"/>
              </a:spcAft>
              <a:buAutoNum type="arabicPeriod"/>
            </a:pPr>
            <a:r>
              <a:rPr lang="en-US" sz="2000" dirty="0">
                <a:latin typeface="Calibri"/>
                <a:ea typeface="+mn-lt"/>
                <a:cs typeface="+mn-lt"/>
              </a:rPr>
              <a:t>What is the farthest place you have travelled to from where you live? Who did you travel with?</a:t>
            </a:r>
            <a:endParaRPr lang="en-US" dirty="0">
              <a:latin typeface="Calibri"/>
              <a:ea typeface="+mn-lt"/>
              <a:cs typeface="+mn-lt"/>
            </a:endParaRPr>
          </a:p>
          <a:p>
            <a:pPr marL="457200" indent="-457200">
              <a:spcAft>
                <a:spcPts val="1000"/>
              </a:spcAft>
              <a:buAutoNum type="arabicPeriod"/>
            </a:pPr>
            <a:r>
              <a:rPr lang="en-US" sz="2000" dirty="0">
                <a:latin typeface="Calibri"/>
                <a:ea typeface="+mn-lt"/>
                <a:cs typeface="+mn-lt"/>
              </a:rPr>
              <a:t>If you could fly anywhere in the world, where would you go? What adventures would you enjoy?</a:t>
            </a:r>
            <a:endParaRPr lang="en-US" dirty="0">
              <a:latin typeface="Calibri"/>
              <a:ea typeface="+mn-lt"/>
              <a:cs typeface="+mn-lt"/>
            </a:endParaRPr>
          </a:p>
          <a:p>
            <a:pPr marL="457200" indent="-457200">
              <a:buAutoNum type="arabicPeriod"/>
            </a:pPr>
            <a:r>
              <a:rPr lang="en-US" sz="2000" dirty="0">
                <a:latin typeface="Calibri"/>
                <a:ea typeface="+mn-lt"/>
                <a:cs typeface="+mn-lt"/>
              </a:rPr>
              <a:t>If you could bring an animal or pet with you to a new destination, what activities would you try together?</a:t>
            </a:r>
            <a:endParaRPr lang="en-US" dirty="0">
              <a:latin typeface="Calibri"/>
              <a:cs typeface="Calibri"/>
            </a:endParaRPr>
          </a:p>
          <a:p>
            <a:pPr marL="0" indent="0">
              <a:spcAft>
                <a:spcPts val="1000"/>
              </a:spcAft>
              <a:buNone/>
            </a:pPr>
            <a:endParaRPr lang="en-US" sz="2000" dirty="0">
              <a:latin typeface="Aptos"/>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433731" y="5652709"/>
            <a:ext cx="5666518"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Cornelia Massey, American, 1926–2018; </a:t>
            </a:r>
            <a:r>
              <a:rPr lang="en-US" sz="1100" i="1" dirty="0">
                <a:latin typeface="Calibri"/>
                <a:cs typeface="Calibri"/>
              </a:rPr>
              <a:t>Boy Showing Dog Airplane</a:t>
            </a:r>
            <a:r>
              <a:rPr lang="en-US" sz="1100" dirty="0">
                <a:latin typeface="Calibri"/>
                <a:cs typeface="Calibri"/>
              </a:rPr>
              <a:t>, 1938; poster paint on brown paper; 12 x 18 inches; Saint Louis Art Museum, Gift of the Federal Works Agency, Work Projects Administration 386:1943</a:t>
            </a:r>
          </a:p>
          <a:p>
            <a:endParaRPr lang="en-US" sz="1100" dirty="0">
              <a:latin typeface="Calibri"/>
              <a:cs typeface="Calibri"/>
            </a:endParaRP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a:p>
            <a:pPr algn="ctr"/>
            <a:endParaRPr lang="en-US" sz="900" dirty="0">
              <a:latin typeface="Calibri"/>
              <a:cs typeface="Calibri"/>
            </a:endParaRPr>
          </a:p>
          <a:p>
            <a:pPr algn="l"/>
            <a:endParaRPr lang="en-US" dirty="0"/>
          </a:p>
        </p:txBody>
      </p:sp>
      <p:pic>
        <p:nvPicPr>
          <p:cNvPr id="5" name="Content Placeholder 3" descr="A drawing of a sheep on a hill&#10;&#10;Description automatically generated">
            <a:extLst>
              <a:ext uri="{FF2B5EF4-FFF2-40B4-BE49-F238E27FC236}">
                <a16:creationId xmlns:a16="http://schemas.microsoft.com/office/drawing/2014/main" id="{63B8C4E4-C87F-A26C-B2A9-EE1C9FC63123}"/>
              </a:ext>
            </a:extLst>
          </p:cNvPr>
          <p:cNvPicPr>
            <a:picLocks noChangeAspect="1"/>
          </p:cNvPicPr>
          <p:nvPr/>
        </p:nvPicPr>
        <p:blipFill>
          <a:blip r:embed="rId2"/>
          <a:stretch>
            <a:fillRect/>
          </a:stretch>
        </p:blipFill>
        <p:spPr>
          <a:xfrm>
            <a:off x="388972" y="1709849"/>
            <a:ext cx="5646299" cy="3842146"/>
          </a:xfrm>
          <a:prstGeom prst="rect">
            <a:avLst/>
          </a:prstGeom>
        </p:spPr>
      </p:pic>
    </p:spTree>
    <p:extLst>
      <p:ext uri="{BB962C8B-B14F-4D97-AF65-F5344CB8AC3E}">
        <p14:creationId xmlns:p14="http://schemas.microsoft.com/office/powerpoint/2010/main" val="85906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orange shirt and head wrap standing at a table&#10;&#10;Description automatically generated">
            <a:extLst>
              <a:ext uri="{FF2B5EF4-FFF2-40B4-BE49-F238E27FC236}">
                <a16:creationId xmlns:a16="http://schemas.microsoft.com/office/drawing/2014/main" id="{2B05AF56-BC5D-EB23-F55A-82733CF7DFEC}"/>
              </a:ext>
            </a:extLst>
          </p:cNvPr>
          <p:cNvPicPr>
            <a:picLocks noGrp="1" noChangeAspect="1"/>
          </p:cNvPicPr>
          <p:nvPr>
            <p:ph idx="1"/>
          </p:nvPr>
        </p:nvPicPr>
        <p:blipFill>
          <a:blip r:embed="rId2"/>
          <a:stretch>
            <a:fillRect/>
          </a:stretch>
        </p:blipFill>
        <p:spPr>
          <a:xfrm>
            <a:off x="1823386" y="135292"/>
            <a:ext cx="8425879" cy="6593594"/>
          </a:xfrm>
        </p:spPr>
      </p:pic>
    </p:spTree>
    <p:extLst>
      <p:ext uri="{BB962C8B-B14F-4D97-AF65-F5344CB8AC3E}">
        <p14:creationId xmlns:p14="http://schemas.microsoft.com/office/powerpoint/2010/main" val="356605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096273" y="1644126"/>
            <a:ext cx="5625292" cy="4039195"/>
          </a:xfrm>
        </p:spPr>
        <p:txBody>
          <a:bodyPr vert="horz" lIns="91440" tIns="45720" rIns="91440" bIns="45720" rtlCol="0" anchor="t">
            <a:noAutofit/>
          </a:bodyPr>
          <a:lstStyle/>
          <a:p>
            <a:pPr marL="457200" indent="-457200">
              <a:spcAft>
                <a:spcPts val="1000"/>
              </a:spcAft>
              <a:buAutoNum type="arabicPeriod"/>
            </a:pPr>
            <a:r>
              <a:rPr lang="en-US" sz="2000" dirty="0">
                <a:latin typeface="Calibri"/>
                <a:cs typeface="Calibri"/>
              </a:rPr>
              <a:t>Imagine you are sitting across from the person pictured in this painting. What questions would you like to ask them?</a:t>
            </a:r>
            <a:r>
              <a:rPr lang="en-US" sz="2000" b="1" dirty="0">
                <a:solidFill>
                  <a:srgbClr val="ED7D31"/>
                </a:solidFill>
                <a:latin typeface="Calibri"/>
                <a:cs typeface="Calibri"/>
              </a:rPr>
              <a:t> </a:t>
            </a:r>
            <a:r>
              <a:rPr lang="en-US" sz="2000" dirty="0">
                <a:latin typeface="Calibri"/>
                <a:cs typeface="Calibri"/>
              </a:rPr>
              <a:t>Write or share two questions.</a:t>
            </a:r>
            <a:endParaRPr lang="en-US" dirty="0">
              <a:latin typeface="Calibri"/>
              <a:cs typeface="Calibri"/>
            </a:endParaRPr>
          </a:p>
          <a:p>
            <a:pPr marL="457200" indent="-457200">
              <a:buAutoNum type="arabicPeriod"/>
            </a:pPr>
            <a:r>
              <a:rPr lang="en-US" sz="2000" dirty="0">
                <a:latin typeface="Calibri"/>
                <a:ea typeface="+mn-lt"/>
                <a:cs typeface="+mn-lt"/>
              </a:rPr>
              <a:t>This person may be making dinner for herself and possibly others. What is one thing that you like to do for others? (For example: share a snack, make a card to wish them a happy birthday.)</a:t>
            </a:r>
            <a:endParaRPr lang="en-US" dirty="0">
              <a:latin typeface="Calibri"/>
              <a:cs typeface="Calibri"/>
            </a:endParaRPr>
          </a:p>
          <a:p>
            <a:pPr marL="457200" indent="-457200">
              <a:spcAft>
                <a:spcPts val="1000"/>
              </a:spcAft>
              <a:buAutoNum type="arabicPeriod"/>
            </a:pPr>
            <a:r>
              <a:rPr lang="en-US" sz="2000" dirty="0">
                <a:latin typeface="Calibri"/>
                <a:cs typeface="Calibri"/>
              </a:rPr>
              <a:t>Imagine you could fill the bowl on the table with your favorite food. What would you like to fill it with? On your paper, draw a picture of the bowl full of the food(s) you have chosen. </a:t>
            </a:r>
            <a:endParaRPr lang="en-US" sz="2000" dirty="0">
              <a:latin typeface="Calibri"/>
              <a:ea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28216" y="5840599"/>
            <a:ext cx="5583892"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Mary Frances </a:t>
            </a:r>
            <a:r>
              <a:rPr lang="en-US" sz="1100" dirty="0" err="1">
                <a:latin typeface="Calibri"/>
                <a:cs typeface="Calibri"/>
              </a:rPr>
              <a:t>Gathings</a:t>
            </a:r>
            <a:r>
              <a:rPr lang="en-US" sz="1100" dirty="0">
                <a:latin typeface="Calibri"/>
                <a:cs typeface="Calibri"/>
              </a:rPr>
              <a:t>, American, 1931–1995; </a:t>
            </a:r>
            <a:r>
              <a:rPr lang="en-US" sz="1100" i="1" dirty="0">
                <a:latin typeface="Calibri"/>
                <a:cs typeface="Calibri"/>
              </a:rPr>
              <a:t>Woman Preparing Supper</a:t>
            </a:r>
            <a:r>
              <a:rPr lang="en-US" sz="1100" dirty="0">
                <a:latin typeface="Calibri"/>
                <a:cs typeface="Calibri"/>
              </a:rPr>
              <a:t>, 1938; poster paint on brown paper; 12 1/4 x 15 7/8 inches; Saint Louis Art Museum, Gift of the Federal Works Agency, Work Projects Administration 375:1943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a:p>
            <a:pPr algn="ctr"/>
            <a:endParaRPr lang="en-US" sz="900" dirty="0">
              <a:latin typeface="Calibri"/>
              <a:cs typeface="Calibri"/>
            </a:endParaRPr>
          </a:p>
          <a:p>
            <a:pPr algn="l"/>
            <a:endParaRPr lang="en-US" dirty="0"/>
          </a:p>
        </p:txBody>
      </p:sp>
      <p:pic>
        <p:nvPicPr>
          <p:cNvPr id="7" name="Content Placeholder 4" descr="A person in orange shirt and head wrap standing at a table&#10;&#10;Description automatically generated">
            <a:extLst>
              <a:ext uri="{FF2B5EF4-FFF2-40B4-BE49-F238E27FC236}">
                <a16:creationId xmlns:a16="http://schemas.microsoft.com/office/drawing/2014/main" id="{2418E684-380F-1EEF-848C-64984326C305}"/>
              </a:ext>
            </a:extLst>
          </p:cNvPr>
          <p:cNvPicPr>
            <a:picLocks noChangeAspect="1"/>
          </p:cNvPicPr>
          <p:nvPr/>
        </p:nvPicPr>
        <p:blipFill>
          <a:blip r:embed="rId2"/>
          <a:stretch>
            <a:fillRect/>
          </a:stretch>
        </p:blipFill>
        <p:spPr>
          <a:xfrm>
            <a:off x="326928" y="1640930"/>
            <a:ext cx="5203447" cy="4041355"/>
          </a:xfrm>
          <a:prstGeom prst="rect">
            <a:avLst/>
          </a:prstGeom>
        </p:spPr>
      </p:pic>
    </p:spTree>
    <p:extLst>
      <p:ext uri="{BB962C8B-B14F-4D97-AF65-F5344CB8AC3E}">
        <p14:creationId xmlns:p14="http://schemas.microsoft.com/office/powerpoint/2010/main" val="302401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walking in front of a house&#10;&#10;Description automatically generated">
            <a:extLst>
              <a:ext uri="{FF2B5EF4-FFF2-40B4-BE49-F238E27FC236}">
                <a16:creationId xmlns:a16="http://schemas.microsoft.com/office/drawing/2014/main" id="{E1FFA507-DFBB-0C64-0C9B-382EAE7A3819}"/>
              </a:ext>
            </a:extLst>
          </p:cNvPr>
          <p:cNvPicPr>
            <a:picLocks noGrp="1" noChangeAspect="1"/>
          </p:cNvPicPr>
          <p:nvPr>
            <p:ph idx="1"/>
          </p:nvPr>
        </p:nvPicPr>
        <p:blipFill>
          <a:blip r:embed="rId2"/>
          <a:stretch>
            <a:fillRect/>
          </a:stretch>
        </p:blipFill>
        <p:spPr>
          <a:xfrm>
            <a:off x="1592705" y="80208"/>
            <a:ext cx="8841338" cy="6694582"/>
          </a:xfrm>
        </p:spPr>
      </p:pic>
    </p:spTree>
    <p:extLst>
      <p:ext uri="{BB962C8B-B14F-4D97-AF65-F5344CB8AC3E}">
        <p14:creationId xmlns:p14="http://schemas.microsoft.com/office/powerpoint/2010/main" val="225616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110168" y="1575629"/>
            <a:ext cx="5649815" cy="4911363"/>
          </a:xfrm>
        </p:spPr>
        <p:txBody>
          <a:bodyPr vert="horz" lIns="91440" tIns="45720" rIns="91440" bIns="45720" rtlCol="0" anchor="t">
            <a:noAutofit/>
          </a:bodyPr>
          <a:lstStyle/>
          <a:p>
            <a:pPr marL="342900" indent="-342900">
              <a:buAutoNum type="arabicPeriod"/>
            </a:pPr>
            <a:r>
              <a:rPr lang="en-US" sz="1800" dirty="0">
                <a:latin typeface="Calibri"/>
                <a:ea typeface="+mn-lt"/>
                <a:cs typeface="+mn-lt"/>
              </a:rPr>
              <a:t>Begin by exploring this picture using some of your senses: sound, smell, sight, taste, touch. Choose one card from the set of </a:t>
            </a:r>
            <a:r>
              <a:rPr lang="en-US" sz="1800" b="1" dirty="0">
                <a:solidFill>
                  <a:srgbClr val="7030A0"/>
                </a:solidFill>
                <a:latin typeface="Calibri"/>
                <a:ea typeface="+mn-lt"/>
                <a:cs typeface="+mn-lt"/>
              </a:rPr>
              <a:t>sensory cards</a:t>
            </a:r>
            <a:r>
              <a:rPr lang="en-US" sz="1800" dirty="0">
                <a:latin typeface="Calibri"/>
                <a:ea typeface="+mn-lt"/>
                <a:cs typeface="+mn-lt"/>
              </a:rPr>
              <a:t> to guide your exploration. Then choose another card to explore with a different one of your senses.</a:t>
            </a:r>
          </a:p>
          <a:p>
            <a:pPr marL="342900" indent="-342900">
              <a:buAutoNum type="arabicPeriod"/>
            </a:pPr>
            <a:r>
              <a:rPr lang="en-US" sz="1800" dirty="0">
                <a:latin typeface="Calibri"/>
                <a:ea typeface="+mn-lt"/>
                <a:cs typeface="+mn-lt"/>
              </a:rPr>
              <a:t>Each person brings something special to the scene. Choose one person in the picture. Imagine what this person might be saying. Move the </a:t>
            </a:r>
            <a:r>
              <a:rPr lang="en-US" sz="1800" b="1" dirty="0">
                <a:latin typeface="Calibri"/>
                <a:ea typeface="+mn-lt"/>
                <a:cs typeface="+mn-lt"/>
              </a:rPr>
              <a:t>speech bubble</a:t>
            </a:r>
            <a:r>
              <a:rPr lang="en-US" sz="1800" dirty="0">
                <a:latin typeface="Calibri"/>
                <a:ea typeface="+mn-lt"/>
                <a:cs typeface="+mn-lt"/>
              </a:rPr>
              <a:t> icon (included in the online resource) to the figure that you chose. Share your ideas with the group. Then pass the speech bubble icon to another member of the group for them to share.</a:t>
            </a:r>
          </a:p>
          <a:p>
            <a:pPr marL="342900" indent="-342900">
              <a:spcAft>
                <a:spcPts val="1000"/>
              </a:spcAft>
              <a:buAutoNum type="arabicPeriod"/>
            </a:pPr>
            <a:r>
              <a:rPr lang="en-US" sz="1800" dirty="0">
                <a:latin typeface="Calibri"/>
                <a:cs typeface="Calibri"/>
              </a:rPr>
              <a:t>The title of this artwork is </a:t>
            </a:r>
            <a:r>
              <a:rPr lang="en-US" sz="1800" i="1" dirty="0">
                <a:latin typeface="Calibri"/>
                <a:cs typeface="Calibri"/>
              </a:rPr>
              <a:t>After School</a:t>
            </a:r>
            <a:r>
              <a:rPr lang="en-US" sz="1800" dirty="0">
                <a:latin typeface="Calibri"/>
                <a:cs typeface="Calibri"/>
              </a:rPr>
              <a:t>. What is your favorite after school activity? Share your favorite activity with a classmate or in a group.</a:t>
            </a:r>
            <a:endParaRPr lang="en-US" sz="1800" dirty="0">
              <a:latin typeface="Calibri"/>
              <a:ea typeface="Calibri"/>
              <a:cs typeface="Calibri"/>
            </a:endParaRPr>
          </a:p>
          <a:p>
            <a:pPr indent="0">
              <a:buNone/>
            </a:pPr>
            <a:endParaRPr lang="en-US" sz="1200" dirty="0">
              <a:latin typeface="Aptos"/>
              <a:cs typeface="Calibri"/>
            </a:endParaRPr>
          </a:p>
          <a:p>
            <a:pPr marL="0" indent="0">
              <a:buNone/>
            </a:pP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25765" y="5770237"/>
            <a:ext cx="55838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Robert Louis Franklin Jr., American, 1928–2005; </a:t>
            </a:r>
            <a:r>
              <a:rPr lang="en-US" sz="1100" i="1" dirty="0">
                <a:latin typeface="Calibri"/>
                <a:cs typeface="Calibri"/>
              </a:rPr>
              <a:t>After School</a:t>
            </a:r>
            <a:r>
              <a:rPr lang="en-US" sz="1100" dirty="0">
                <a:latin typeface="Calibri"/>
                <a:cs typeface="Calibri"/>
              </a:rPr>
              <a:t>, 1938; poster paint on brown paper; 18 x 23 5/8 inches; Saint Louis Art Museum, Gift of the Federal Works Agency, Work Projects Administration 400:1943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a:p>
            <a:pPr algn="l"/>
            <a:endParaRPr lang="en-US" dirty="0"/>
          </a:p>
        </p:txBody>
      </p:sp>
      <p:pic>
        <p:nvPicPr>
          <p:cNvPr id="5" name="Content Placeholder 3" descr="A group of people walking in front of a house&#10;&#10;Description automatically generated">
            <a:extLst>
              <a:ext uri="{FF2B5EF4-FFF2-40B4-BE49-F238E27FC236}">
                <a16:creationId xmlns:a16="http://schemas.microsoft.com/office/drawing/2014/main" id="{D89E8627-65C8-8199-372F-4FE63F37DB61}"/>
              </a:ext>
            </a:extLst>
          </p:cNvPr>
          <p:cNvPicPr>
            <a:picLocks noChangeAspect="1"/>
          </p:cNvPicPr>
          <p:nvPr/>
        </p:nvPicPr>
        <p:blipFill>
          <a:blip r:embed="rId2"/>
          <a:stretch>
            <a:fillRect/>
          </a:stretch>
        </p:blipFill>
        <p:spPr>
          <a:xfrm>
            <a:off x="325765" y="1576665"/>
            <a:ext cx="5444471" cy="4105619"/>
          </a:xfrm>
          <a:prstGeom prst="rect">
            <a:avLst/>
          </a:prstGeom>
        </p:spPr>
      </p:pic>
    </p:spTree>
    <p:extLst>
      <p:ext uri="{BB962C8B-B14F-4D97-AF65-F5344CB8AC3E}">
        <p14:creationId xmlns:p14="http://schemas.microsoft.com/office/powerpoint/2010/main" val="264299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landscape with houses and hills&#10;&#10;Description automatically generated">
            <a:extLst>
              <a:ext uri="{FF2B5EF4-FFF2-40B4-BE49-F238E27FC236}">
                <a16:creationId xmlns:a16="http://schemas.microsoft.com/office/drawing/2014/main" id="{FE88BC32-DB6D-BC64-E0AE-34F8A12D5A39}"/>
              </a:ext>
            </a:extLst>
          </p:cNvPr>
          <p:cNvPicPr>
            <a:picLocks noGrp="1" noChangeAspect="1"/>
          </p:cNvPicPr>
          <p:nvPr>
            <p:ph idx="1"/>
          </p:nvPr>
        </p:nvPicPr>
        <p:blipFill>
          <a:blip r:embed="rId2"/>
          <a:stretch>
            <a:fillRect/>
          </a:stretch>
        </p:blipFill>
        <p:spPr>
          <a:xfrm>
            <a:off x="1927275" y="172015"/>
            <a:ext cx="8227280" cy="6520149"/>
          </a:xfrm>
        </p:spPr>
      </p:pic>
    </p:spTree>
    <p:extLst>
      <p:ext uri="{BB962C8B-B14F-4D97-AF65-F5344CB8AC3E}">
        <p14:creationId xmlns:p14="http://schemas.microsoft.com/office/powerpoint/2010/main" val="127285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171822" y="1712465"/>
            <a:ext cx="5490222" cy="2083701"/>
          </a:xfrm>
        </p:spPr>
        <p:txBody>
          <a:bodyPr vert="horz" lIns="91440" tIns="45720" rIns="91440" bIns="45720" rtlCol="0" anchor="t">
            <a:noAutofit/>
          </a:bodyPr>
          <a:lstStyle/>
          <a:p>
            <a:pPr marL="457200" indent="-457200">
              <a:spcAft>
                <a:spcPts val="1000"/>
              </a:spcAft>
              <a:buAutoNum type="arabicPeriod"/>
            </a:pPr>
            <a:r>
              <a:rPr lang="en-US" sz="2000" dirty="0">
                <a:latin typeface="Calibri"/>
                <a:cs typeface="Calibri"/>
              </a:rPr>
              <a:t>Imagine you were to jump into this image and go on an adventure in this place. What would you bring to help you on your adventure? </a:t>
            </a:r>
            <a:endParaRPr lang="en-US" dirty="0"/>
          </a:p>
          <a:p>
            <a:pPr marL="457200" indent="-457200">
              <a:buAutoNum type="arabicPeriod"/>
            </a:pPr>
            <a:r>
              <a:rPr lang="en-US" sz="2000" dirty="0">
                <a:latin typeface="Calibri"/>
                <a:ea typeface="+mn-lt"/>
                <a:cs typeface="+mn-lt"/>
              </a:rPr>
              <a:t>Using the </a:t>
            </a:r>
            <a:r>
              <a:rPr lang="en-US" sz="2000" b="1" dirty="0">
                <a:solidFill>
                  <a:srgbClr val="FA026E"/>
                </a:solidFill>
                <a:latin typeface="Calibri"/>
                <a:ea typeface="+mn-lt"/>
                <a:cs typeface="+mn-lt"/>
              </a:rPr>
              <a:t>icon card</a:t>
            </a:r>
            <a:r>
              <a:rPr lang="en-US" sz="2000" dirty="0">
                <a:latin typeface="Calibri"/>
                <a:ea typeface="+mn-lt"/>
                <a:cs typeface="+mn-lt"/>
              </a:rPr>
              <a:t> provided, choose three things you would bring with you on your adventure. Share with the other classmates at your table. Use your icons to tell a story of what you would do on your adventure in this landscape.</a:t>
            </a:r>
            <a:endParaRPr lang="en-US" dirty="0">
              <a:latin typeface="Calibri"/>
              <a:ea typeface="+mn-lt"/>
              <a:cs typeface="+mn-lt"/>
            </a:endParaRPr>
          </a:p>
          <a:p>
            <a:pPr marL="0" indent="0">
              <a:buNone/>
            </a:pPr>
            <a:endParaRPr lang="en-US" sz="1800" dirty="0">
              <a:latin typeface="Calibri"/>
              <a:cs typeface="Calibri"/>
            </a:endParaRPr>
          </a:p>
          <a:p>
            <a:pPr indent="0">
              <a:buNone/>
            </a:pPr>
            <a:endParaRPr lang="en-US" sz="1200" dirty="0">
              <a:latin typeface="Aptos"/>
              <a:cs typeface="Calibri"/>
            </a:endParaRPr>
          </a:p>
          <a:p>
            <a:pPr marL="0" indent="0">
              <a:buNone/>
            </a:pP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11666" y="5890745"/>
            <a:ext cx="558389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Joseph Percy Atkins, American, 1927–1999; </a:t>
            </a:r>
            <a:r>
              <a:rPr lang="en-US" sz="1100" i="1" dirty="0">
                <a:latin typeface="Calibri"/>
                <a:cs typeface="Calibri"/>
              </a:rPr>
              <a:t>Landscape</a:t>
            </a:r>
            <a:r>
              <a:rPr lang="en-US" sz="1100" dirty="0">
                <a:latin typeface="Calibri"/>
                <a:cs typeface="Calibri"/>
              </a:rPr>
              <a:t>, 1938; poster paint on brown paper; 13 1/2 x 18 inches; Saint Louis Art Museum, Gift of the Federal Works Agency, Work Projects Administration 365:1943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p:txBody>
      </p:sp>
      <p:pic>
        <p:nvPicPr>
          <p:cNvPr id="7" name="Content Placeholder 4" descr="A drawing of a landscape with houses and hills&#10;&#10;Description automatically generated">
            <a:extLst>
              <a:ext uri="{FF2B5EF4-FFF2-40B4-BE49-F238E27FC236}">
                <a16:creationId xmlns:a16="http://schemas.microsoft.com/office/drawing/2014/main" id="{E425D125-B0D9-B2E5-6DE9-E9D314C19441}"/>
              </a:ext>
            </a:extLst>
          </p:cNvPr>
          <p:cNvPicPr>
            <a:picLocks noChangeAspect="1"/>
          </p:cNvPicPr>
          <p:nvPr/>
        </p:nvPicPr>
        <p:blipFill>
          <a:blip r:embed="rId2"/>
          <a:stretch>
            <a:fillRect/>
          </a:stretch>
        </p:blipFill>
        <p:spPr>
          <a:xfrm>
            <a:off x="311666" y="1537279"/>
            <a:ext cx="5427161" cy="4362680"/>
          </a:xfrm>
          <a:prstGeom prst="rect">
            <a:avLst/>
          </a:prstGeom>
        </p:spPr>
      </p:pic>
    </p:spTree>
    <p:extLst>
      <p:ext uri="{BB962C8B-B14F-4D97-AF65-F5344CB8AC3E}">
        <p14:creationId xmlns:p14="http://schemas.microsoft.com/office/powerpoint/2010/main" val="4370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cooking in a pot&#10;&#10;Description automatically generated">
            <a:extLst>
              <a:ext uri="{FF2B5EF4-FFF2-40B4-BE49-F238E27FC236}">
                <a16:creationId xmlns:a16="http://schemas.microsoft.com/office/drawing/2014/main" id="{C401390D-2DE7-E3E5-03CB-0AA5AFA38F52}"/>
              </a:ext>
            </a:extLst>
          </p:cNvPr>
          <p:cNvPicPr>
            <a:picLocks noGrp="1" noChangeAspect="1"/>
          </p:cNvPicPr>
          <p:nvPr>
            <p:ph idx="1"/>
          </p:nvPr>
        </p:nvPicPr>
        <p:blipFill>
          <a:blip r:embed="rId2"/>
          <a:stretch>
            <a:fillRect/>
          </a:stretch>
        </p:blipFill>
        <p:spPr>
          <a:xfrm>
            <a:off x="1046604" y="47005"/>
            <a:ext cx="10089613" cy="6779350"/>
          </a:xfrm>
        </p:spPr>
      </p:pic>
    </p:spTree>
    <p:extLst>
      <p:ext uri="{BB962C8B-B14F-4D97-AF65-F5344CB8AC3E}">
        <p14:creationId xmlns:p14="http://schemas.microsoft.com/office/powerpoint/2010/main" val="63126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546917" y="2106483"/>
            <a:ext cx="5163238" cy="3892302"/>
          </a:xfrm>
        </p:spPr>
        <p:txBody>
          <a:bodyPr vert="horz" lIns="91440" tIns="45720" rIns="91440" bIns="45720" rtlCol="0" anchor="t">
            <a:noAutofit/>
          </a:bodyPr>
          <a:lstStyle/>
          <a:p>
            <a:pPr marL="457200" indent="-457200">
              <a:buAutoNum type="arabicPeriod"/>
            </a:pPr>
            <a:r>
              <a:rPr lang="en-US" sz="2000" dirty="0">
                <a:latin typeface="Calibri"/>
                <a:ea typeface="+mn-lt"/>
                <a:cs typeface="+mn-lt"/>
              </a:rPr>
              <a:t>Imagine the items in this painting are musical instruments. Which item would you choose to play? How might you play it?</a:t>
            </a:r>
            <a:endParaRPr lang="en-US" sz="2000">
              <a:latin typeface="Calibri"/>
              <a:cs typeface="Calibri"/>
            </a:endParaRPr>
          </a:p>
          <a:p>
            <a:pPr marL="457200" indent="-457200">
              <a:buAutoNum type="arabicPeriod"/>
            </a:pPr>
            <a:r>
              <a:rPr lang="en-US" sz="2000" dirty="0">
                <a:latin typeface="Calibri"/>
                <a:ea typeface="+mn-lt"/>
                <a:cs typeface="+mn-lt"/>
              </a:rPr>
              <a:t>Looking at the figure, imagine what might happen next in their day. Draw a picture or write a short story to share your ideas.</a:t>
            </a:r>
          </a:p>
          <a:p>
            <a:pPr marL="457200" indent="-457200">
              <a:buAutoNum type="arabicPeriod"/>
            </a:pPr>
            <a:r>
              <a:rPr lang="en-US" sz="2000" dirty="0">
                <a:latin typeface="Calibri"/>
                <a:ea typeface="+mn-lt"/>
                <a:cs typeface="+mn-lt"/>
              </a:rPr>
              <a:t>On your paper, write a question that you would ask the artist to help you understand more about the story or idea behind this artwork.</a:t>
            </a:r>
          </a:p>
          <a:p>
            <a:pPr marL="0" indent="0">
              <a:buNone/>
            </a:pPr>
            <a:endParaRPr lang="en-US" sz="1800">
              <a:latin typeface="Calibri"/>
              <a:cs typeface="Calibri"/>
            </a:endParaRPr>
          </a:p>
          <a:p>
            <a:pPr marL="0" indent="0">
              <a:buNone/>
            </a:pPr>
            <a:endParaRPr lang="en-US" sz="1800">
              <a:latin typeface="Calibri"/>
              <a:cs typeface="Calibri"/>
            </a:endParaRPr>
          </a:p>
          <a:p>
            <a:pPr indent="0">
              <a:buNone/>
            </a:pPr>
            <a:endParaRPr lang="en-US" sz="1200">
              <a:latin typeface="Aptos"/>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11666" y="5698703"/>
            <a:ext cx="558389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Harold Lloyd Neal, American, 1924–1996; </a:t>
            </a:r>
            <a:r>
              <a:rPr lang="en-US" sz="1100" i="1" dirty="0">
                <a:latin typeface="Calibri"/>
                <a:cs typeface="Calibri"/>
              </a:rPr>
              <a:t>Wash Day,</a:t>
            </a:r>
            <a:r>
              <a:rPr lang="en-US" sz="1100" dirty="0">
                <a:latin typeface="Calibri"/>
                <a:cs typeface="Calibri"/>
              </a:rPr>
              <a:t> 1938; poster paint on brown paper; 12 x 18 inches; Saint Louis Art Museum, Gift of the Federal Works Agency, Work Projects Administration 393:1943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p:txBody>
      </p:sp>
      <p:pic>
        <p:nvPicPr>
          <p:cNvPr id="5" name="Content Placeholder 3" descr="A person cooking in a pot&#10;&#10;Description automatically generated">
            <a:extLst>
              <a:ext uri="{FF2B5EF4-FFF2-40B4-BE49-F238E27FC236}">
                <a16:creationId xmlns:a16="http://schemas.microsoft.com/office/drawing/2014/main" id="{905073C3-D4F2-794A-4307-588A19A4B8E9}"/>
              </a:ext>
            </a:extLst>
          </p:cNvPr>
          <p:cNvPicPr>
            <a:picLocks noChangeAspect="1"/>
          </p:cNvPicPr>
          <p:nvPr/>
        </p:nvPicPr>
        <p:blipFill>
          <a:blip r:embed="rId2"/>
          <a:stretch>
            <a:fillRect/>
          </a:stretch>
        </p:blipFill>
        <p:spPr>
          <a:xfrm>
            <a:off x="330508" y="1717896"/>
            <a:ext cx="5857300" cy="3887423"/>
          </a:xfrm>
          <a:prstGeom prst="rect">
            <a:avLst/>
          </a:prstGeom>
        </p:spPr>
      </p:pic>
    </p:spTree>
    <p:extLst>
      <p:ext uri="{BB962C8B-B14F-4D97-AF65-F5344CB8AC3E}">
        <p14:creationId xmlns:p14="http://schemas.microsoft.com/office/powerpoint/2010/main" val="24748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a:extLst>
              <a:ext uri="{FF2B5EF4-FFF2-40B4-BE49-F238E27FC236}">
                <a16:creationId xmlns:a16="http://schemas.microsoft.com/office/drawing/2014/main" id="{0B5E742F-1B99-0787-6ECA-E70B99B91057}"/>
              </a:ext>
            </a:extLst>
          </p:cNvPr>
          <p:cNvSpPr/>
          <p:nvPr/>
        </p:nvSpPr>
        <p:spPr>
          <a:xfrm rot="17580000">
            <a:off x="-152571" y="-809823"/>
            <a:ext cx="3029952" cy="2687052"/>
          </a:xfrm>
          <a:prstGeom prst="chord">
            <a:avLst/>
          </a:prstGeom>
          <a:solidFill>
            <a:srgbClr val="FFE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EB417310-0A6C-934C-82AB-4E03FBC08928}"/>
              </a:ext>
            </a:extLst>
          </p:cNvPr>
          <p:cNvSpPr/>
          <p:nvPr/>
        </p:nvSpPr>
        <p:spPr>
          <a:xfrm rot="10800000">
            <a:off x="348389" y="153783"/>
            <a:ext cx="6580339" cy="1453019"/>
          </a:xfrm>
          <a:prstGeom prst="teardrop">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086D1-A533-9E62-D896-C57DBE02F204}"/>
              </a:ext>
            </a:extLst>
          </p:cNvPr>
          <p:cNvSpPr>
            <a:spLocks noGrp="1"/>
          </p:cNvSpPr>
          <p:nvPr>
            <p:ph type="title"/>
          </p:nvPr>
        </p:nvSpPr>
        <p:spPr>
          <a:xfrm>
            <a:off x="946290" y="281240"/>
            <a:ext cx="10515600" cy="1325563"/>
          </a:xfrm>
        </p:spPr>
        <p:txBody>
          <a:bodyPr/>
          <a:lstStyle/>
          <a:p>
            <a:r>
              <a:rPr lang="en-US" b="1" dirty="0">
                <a:solidFill>
                  <a:schemeClr val="bg1"/>
                </a:solidFill>
              </a:rPr>
              <a:t>About the Resource</a:t>
            </a:r>
            <a:endParaRPr lang="en-US" dirty="0">
              <a:solidFill>
                <a:schemeClr val="bg1"/>
              </a:solidFill>
            </a:endParaRPr>
          </a:p>
        </p:txBody>
      </p:sp>
      <p:sp>
        <p:nvSpPr>
          <p:cNvPr id="3" name="Content Placeholder 2">
            <a:extLst>
              <a:ext uri="{FF2B5EF4-FFF2-40B4-BE49-F238E27FC236}">
                <a16:creationId xmlns:a16="http://schemas.microsoft.com/office/drawing/2014/main" id="{C8D4D75C-9219-1C14-4722-0A8232B4F87B}"/>
              </a:ext>
            </a:extLst>
          </p:cNvPr>
          <p:cNvSpPr>
            <a:spLocks noGrp="1"/>
          </p:cNvSpPr>
          <p:nvPr>
            <p:ph idx="1"/>
          </p:nvPr>
        </p:nvSpPr>
        <p:spPr>
          <a:xfrm>
            <a:off x="1030897" y="2045056"/>
            <a:ext cx="10130205" cy="4351338"/>
          </a:xfrm>
        </p:spPr>
        <p:txBody>
          <a:bodyPr vert="horz" lIns="91440" tIns="45720" rIns="91440" bIns="45720" rtlCol="0" anchor="t">
            <a:noAutofit/>
          </a:bodyPr>
          <a:lstStyle/>
          <a:p>
            <a:pPr>
              <a:buNone/>
            </a:pPr>
            <a:r>
              <a:rPr lang="en-US" sz="1600" b="1" i="1" dirty="0">
                <a:solidFill>
                  <a:srgbClr val="211D1E"/>
                </a:solidFill>
                <a:latin typeface="Calibri"/>
                <a:cs typeface="Calibri"/>
              </a:rPr>
              <a:t> </a:t>
            </a:r>
            <a:endParaRPr lang="en-US" sz="1600" dirty="0">
              <a:solidFill>
                <a:srgbClr val="211D1E"/>
              </a:solidFill>
              <a:latin typeface="Calibri"/>
              <a:cs typeface="Calibri"/>
            </a:endParaRPr>
          </a:p>
          <a:p>
            <a:pPr indent="0">
              <a:spcAft>
                <a:spcPts val="1200"/>
              </a:spcAft>
              <a:buNone/>
            </a:pPr>
            <a:r>
              <a:rPr lang="en-US" sz="1800" dirty="0">
                <a:solidFill>
                  <a:srgbClr val="211D1E"/>
                </a:solidFill>
                <a:latin typeface="Calibri"/>
                <a:cs typeface="Calibri"/>
              </a:rPr>
              <a:t>This resource, </a:t>
            </a:r>
            <a:r>
              <a:rPr lang="en-US" sz="1800" b="1" dirty="0">
                <a:solidFill>
                  <a:srgbClr val="211D1E"/>
                </a:solidFill>
                <a:latin typeface="Calibri"/>
                <a:cs typeface="Calibri"/>
              </a:rPr>
              <a:t>The Work of Art: Delivered</a:t>
            </a:r>
            <a:r>
              <a:rPr lang="en-US" sz="1800" dirty="0">
                <a:solidFill>
                  <a:srgbClr val="211D1E"/>
                </a:solidFill>
                <a:latin typeface="Calibri"/>
                <a:cs typeface="Calibri"/>
              </a:rPr>
              <a:t>, is designed to help foster classroom engagement with artworks created by artists who participated in the Federal Art Project from 1935-1943. The artwork selection and conversation prompts have been designed with youth in mind. You may adapt to other audiences and age groups in whatever ways are most appropriate.</a:t>
            </a:r>
          </a:p>
          <a:p>
            <a:pPr indent="0">
              <a:spcAft>
                <a:spcPts val="1200"/>
              </a:spcAft>
              <a:buNone/>
            </a:pPr>
            <a:r>
              <a:rPr lang="en-US" sz="1800">
                <a:solidFill>
                  <a:srgbClr val="211D1E"/>
                </a:solidFill>
                <a:latin typeface="Calibri"/>
                <a:cs typeface="Calibri"/>
              </a:rPr>
              <a:t>The resource </a:t>
            </a:r>
            <a:r>
              <a:rPr lang="en-US" sz="1800" dirty="0">
                <a:solidFill>
                  <a:srgbClr val="211D1E"/>
                </a:solidFill>
                <a:latin typeface="Calibri"/>
                <a:cs typeface="Calibri"/>
              </a:rPr>
              <a:t>features 14 images. Nine were created by children at the </a:t>
            </a:r>
            <a:r>
              <a:rPr lang="en-US" sz="1800" dirty="0" err="1">
                <a:solidFill>
                  <a:srgbClr val="211D1E"/>
                </a:solidFill>
                <a:latin typeface="Calibri"/>
                <a:cs typeface="Calibri"/>
              </a:rPr>
              <a:t>LeMoyne</a:t>
            </a:r>
            <a:r>
              <a:rPr lang="en-US" sz="1800" dirty="0">
                <a:solidFill>
                  <a:srgbClr val="211D1E"/>
                </a:solidFill>
                <a:latin typeface="Calibri"/>
                <a:cs typeface="Calibri"/>
              </a:rPr>
              <a:t> Art Center in Memphis, Tennessee, and five were created by adult artists employed at different Works Progress Administration (WPA) sites around the United States. </a:t>
            </a:r>
          </a:p>
          <a:p>
            <a:pPr indent="0">
              <a:spcAft>
                <a:spcPts val="1200"/>
              </a:spcAft>
              <a:buNone/>
            </a:pPr>
            <a:r>
              <a:rPr lang="en-US" sz="1800" dirty="0">
                <a:solidFill>
                  <a:srgbClr val="211D1E"/>
                </a:solidFill>
                <a:latin typeface="Calibri"/>
                <a:cs typeface="Calibri"/>
              </a:rPr>
              <a:t>This resource has been created in conjunction with the exhibition </a:t>
            </a:r>
            <a:r>
              <a:rPr lang="en-US" sz="1800" i="1" dirty="0">
                <a:solidFill>
                  <a:srgbClr val="211D1E"/>
                </a:solidFill>
                <a:latin typeface="Calibri"/>
                <a:cs typeface="Calibri"/>
              </a:rPr>
              <a:t>The Work of Art: The Federal Art Project, 1935-1943</a:t>
            </a:r>
            <a:r>
              <a:rPr lang="en-US" sz="1800" dirty="0">
                <a:solidFill>
                  <a:srgbClr val="211D1E"/>
                </a:solidFill>
                <a:latin typeface="Calibri"/>
                <a:cs typeface="Calibri"/>
              </a:rPr>
              <a:t>,</a:t>
            </a:r>
            <a:r>
              <a:rPr lang="en-US" sz="1800" i="1" dirty="0">
                <a:solidFill>
                  <a:srgbClr val="211D1E"/>
                </a:solidFill>
                <a:latin typeface="Calibri"/>
                <a:cs typeface="Calibri"/>
              </a:rPr>
              <a:t> </a:t>
            </a:r>
            <a:r>
              <a:rPr lang="en-US" sz="1800" dirty="0">
                <a:solidFill>
                  <a:srgbClr val="211D1E"/>
                </a:solidFill>
                <a:latin typeface="Calibri"/>
                <a:cs typeface="Calibri"/>
              </a:rPr>
              <a:t>on view</a:t>
            </a:r>
            <a:r>
              <a:rPr lang="en-US" sz="1800" i="1" dirty="0">
                <a:solidFill>
                  <a:srgbClr val="211D1E"/>
                </a:solidFill>
                <a:latin typeface="Calibri"/>
                <a:cs typeface="Calibri"/>
              </a:rPr>
              <a:t> </a:t>
            </a:r>
            <a:r>
              <a:rPr lang="en-US" sz="1800" dirty="0">
                <a:solidFill>
                  <a:srgbClr val="211D1E"/>
                </a:solidFill>
                <a:latin typeface="Calibri"/>
                <a:cs typeface="Calibri"/>
              </a:rPr>
              <a:t>at the Saint Louis Art Museum August 2, 2024-April 13, 2025. The artwork included is a part of the Museum’s collection, and we encourage you to continue to utilize these resources even after the exhibition closes.</a:t>
            </a:r>
            <a:endParaRPr lang="en-US" sz="1800" dirty="0">
              <a:solidFill>
                <a:srgbClr val="000000"/>
              </a:solidFill>
              <a:latin typeface="Calibri"/>
              <a:cs typeface="Calibri"/>
            </a:endParaRPr>
          </a:p>
          <a:p>
            <a:pPr indent="0">
              <a:buNone/>
            </a:pPr>
            <a:endParaRPr lang="en-US" sz="1800" dirty="0">
              <a:solidFill>
                <a:srgbClr val="211D1E"/>
              </a:solidFill>
              <a:latin typeface="Calibri"/>
              <a:cs typeface="Calibri"/>
            </a:endParaRPr>
          </a:p>
          <a:p>
            <a:pPr indent="0">
              <a:buNone/>
            </a:pPr>
            <a:endParaRPr lang="en-US" sz="1800" dirty="0">
              <a:solidFill>
                <a:srgbClr val="211D1E"/>
              </a:solidFill>
              <a:latin typeface="Calibri"/>
              <a:cs typeface="Calibri"/>
            </a:endParaRPr>
          </a:p>
          <a:p>
            <a:pPr indent="0">
              <a:buNone/>
            </a:pPr>
            <a:endParaRPr lang="en-US" sz="1800" dirty="0">
              <a:solidFill>
                <a:srgbClr val="211D1E"/>
              </a:solidFill>
              <a:latin typeface="Calibri"/>
              <a:cs typeface="Calibri"/>
            </a:endParaRPr>
          </a:p>
          <a:p>
            <a:pPr marL="0" indent="0">
              <a:buNone/>
            </a:pPr>
            <a:endParaRPr lang="en-US" sz="1800" dirty="0">
              <a:solidFill>
                <a:srgbClr val="211D1E"/>
              </a:solidFill>
              <a:latin typeface="Calibri"/>
              <a:cs typeface="Calibri"/>
            </a:endParaRPr>
          </a:p>
          <a:p>
            <a:endParaRPr lang="en-US" sz="1800" dirty="0">
              <a:latin typeface="Calibri"/>
              <a:cs typeface="Calibri"/>
            </a:endParaRPr>
          </a:p>
        </p:txBody>
      </p:sp>
    </p:spTree>
    <p:extLst>
      <p:ext uri="{BB962C8B-B14F-4D97-AF65-F5344CB8AC3E}">
        <p14:creationId xmlns:p14="http://schemas.microsoft.com/office/powerpoint/2010/main" val="359024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horse and a barn&#10;&#10;Description automatically generated">
            <a:extLst>
              <a:ext uri="{FF2B5EF4-FFF2-40B4-BE49-F238E27FC236}">
                <a16:creationId xmlns:a16="http://schemas.microsoft.com/office/drawing/2014/main" id="{51D70D24-F352-E9C9-779D-00ED9430680C}"/>
              </a:ext>
            </a:extLst>
          </p:cNvPr>
          <p:cNvPicPr>
            <a:picLocks noGrp="1" noChangeAspect="1"/>
          </p:cNvPicPr>
          <p:nvPr>
            <p:ph idx="1"/>
          </p:nvPr>
        </p:nvPicPr>
        <p:blipFill>
          <a:blip r:embed="rId2"/>
          <a:stretch>
            <a:fillRect/>
          </a:stretch>
        </p:blipFill>
        <p:spPr>
          <a:xfrm>
            <a:off x="1247171" y="107750"/>
            <a:ext cx="9697657" cy="6639498"/>
          </a:xfrm>
        </p:spPr>
      </p:pic>
    </p:spTree>
    <p:extLst>
      <p:ext uri="{BB962C8B-B14F-4D97-AF65-F5344CB8AC3E}">
        <p14:creationId xmlns:p14="http://schemas.microsoft.com/office/powerpoint/2010/main" val="274139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368264" y="1913534"/>
            <a:ext cx="5278059" cy="3902740"/>
          </a:xfrm>
        </p:spPr>
        <p:txBody>
          <a:bodyPr vert="horz" lIns="91440" tIns="45720" rIns="91440" bIns="45720" rtlCol="0" anchor="t">
            <a:noAutofit/>
          </a:bodyPr>
          <a:lstStyle/>
          <a:p>
            <a:pPr marL="457200" indent="-457200">
              <a:spcAft>
                <a:spcPts val="1000"/>
              </a:spcAft>
              <a:buAutoNum type="arabicPeriod"/>
            </a:pPr>
            <a:r>
              <a:rPr lang="en-US" sz="2000">
                <a:latin typeface="Calibri"/>
                <a:cs typeface="Calibri"/>
              </a:rPr>
              <a:t>Explore this image using the </a:t>
            </a:r>
            <a:r>
              <a:rPr lang="en-US" sz="2000" b="1" dirty="0">
                <a:solidFill>
                  <a:srgbClr val="7030A0"/>
                </a:solidFill>
                <a:latin typeface="Calibri"/>
                <a:cs typeface="Calibri"/>
              </a:rPr>
              <a:t>sensory card</a:t>
            </a:r>
            <a:r>
              <a:rPr lang="en-US" sz="2000">
                <a:latin typeface="Calibri"/>
                <a:cs typeface="Calibri"/>
              </a:rPr>
              <a:t> “sight.”</a:t>
            </a:r>
            <a:endParaRPr lang="en-US"/>
          </a:p>
          <a:p>
            <a:pPr marL="457200" indent="-457200">
              <a:spcAft>
                <a:spcPts val="1000"/>
              </a:spcAft>
              <a:buAutoNum type="arabicPeriod"/>
            </a:pPr>
            <a:r>
              <a:rPr lang="en-US" sz="2000">
                <a:latin typeface="Calibri"/>
                <a:cs typeface="Calibri"/>
              </a:rPr>
              <a:t>As you look closely at this horse, imagine that it is in motion. Is this horse moving quickly or slowly? What do you see that makes you say that? </a:t>
            </a:r>
            <a:endParaRPr lang="en-US" sz="2000">
              <a:latin typeface="Calibri"/>
              <a:ea typeface="Calibri"/>
              <a:cs typeface="Calibri"/>
            </a:endParaRPr>
          </a:p>
          <a:p>
            <a:pPr marL="457200" indent="-457200">
              <a:spcAft>
                <a:spcPts val="1000"/>
              </a:spcAft>
              <a:buAutoNum type="arabicPeriod"/>
            </a:pPr>
            <a:r>
              <a:rPr lang="en-US" sz="2000">
                <a:latin typeface="Calibri"/>
                <a:cs typeface="Calibri"/>
              </a:rPr>
              <a:t>If you could hop onto the back of this horse, what more might you discover around you in this place? </a:t>
            </a:r>
            <a:endParaRPr lang="en-US" sz="2000">
              <a:latin typeface="Calibri"/>
              <a:ea typeface="Calibri"/>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indent="0">
              <a:buNone/>
            </a:pPr>
            <a:endParaRPr lang="en-US" sz="1200">
              <a:latin typeface="Aptos"/>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415121" y="5718543"/>
            <a:ext cx="558389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Earnest Yarbrough, American, 1923–1980; </a:t>
            </a:r>
            <a:r>
              <a:rPr lang="en-US" sz="1100" i="1" dirty="0">
                <a:latin typeface="Calibri"/>
                <a:cs typeface="Calibri"/>
              </a:rPr>
              <a:t>White Horse</a:t>
            </a:r>
            <a:r>
              <a:rPr lang="en-US" sz="1100" dirty="0">
                <a:latin typeface="Calibri"/>
                <a:cs typeface="Calibri"/>
              </a:rPr>
              <a:t>, 1938; poster paint on brown paper; 12 1/8 x 18 1/2 inches; Saint Louis Art Museum, Gift of the Federal Works Agency, Work Projects Administration 403:1943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p:txBody>
      </p:sp>
      <p:pic>
        <p:nvPicPr>
          <p:cNvPr id="7" name="Content Placeholder 4" descr="A drawing of a horse and a barn&#10;&#10;Description automatically generated">
            <a:extLst>
              <a:ext uri="{FF2B5EF4-FFF2-40B4-BE49-F238E27FC236}">
                <a16:creationId xmlns:a16="http://schemas.microsoft.com/office/drawing/2014/main" id="{883FB266-FEFF-D863-0EF8-C8B9BD85B02F}"/>
              </a:ext>
            </a:extLst>
          </p:cNvPr>
          <p:cNvPicPr>
            <a:picLocks noChangeAspect="1"/>
          </p:cNvPicPr>
          <p:nvPr/>
        </p:nvPicPr>
        <p:blipFill>
          <a:blip r:embed="rId2"/>
          <a:stretch>
            <a:fillRect/>
          </a:stretch>
        </p:blipFill>
        <p:spPr>
          <a:xfrm>
            <a:off x="415121" y="1811214"/>
            <a:ext cx="5511248" cy="3793475"/>
          </a:xfrm>
          <a:prstGeom prst="rect">
            <a:avLst/>
          </a:prstGeom>
        </p:spPr>
      </p:pic>
    </p:spTree>
    <p:extLst>
      <p:ext uri="{BB962C8B-B14F-4D97-AF65-F5344CB8AC3E}">
        <p14:creationId xmlns:p14="http://schemas.microsoft.com/office/powerpoint/2010/main" val="107462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ainting of a house&#10;&#10;Description automatically generated">
            <a:extLst>
              <a:ext uri="{FF2B5EF4-FFF2-40B4-BE49-F238E27FC236}">
                <a16:creationId xmlns:a16="http://schemas.microsoft.com/office/drawing/2014/main" id="{5BC302FB-BE93-909D-F2BC-3483C6600C8C}"/>
              </a:ext>
            </a:extLst>
          </p:cNvPr>
          <p:cNvPicPr>
            <a:picLocks noGrp="1" noChangeAspect="1"/>
          </p:cNvPicPr>
          <p:nvPr>
            <p:ph idx="1"/>
          </p:nvPr>
        </p:nvPicPr>
        <p:blipFill>
          <a:blip r:embed="rId2"/>
          <a:stretch>
            <a:fillRect/>
          </a:stretch>
        </p:blipFill>
        <p:spPr>
          <a:xfrm>
            <a:off x="1019060" y="61265"/>
            <a:ext cx="10117155" cy="6750829"/>
          </a:xfrm>
        </p:spPr>
      </p:pic>
    </p:spTree>
    <p:extLst>
      <p:ext uri="{BB962C8B-B14F-4D97-AF65-F5344CB8AC3E}">
        <p14:creationId xmlns:p14="http://schemas.microsoft.com/office/powerpoint/2010/main" val="637624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704681" y="1860859"/>
            <a:ext cx="5163238" cy="3892302"/>
          </a:xfrm>
        </p:spPr>
        <p:txBody>
          <a:bodyPr vert="horz" lIns="91440" tIns="45720" rIns="91440" bIns="45720" rtlCol="0" anchor="t">
            <a:noAutofit/>
          </a:bodyPr>
          <a:lstStyle/>
          <a:p>
            <a:pPr marL="457200" indent="-457200">
              <a:buAutoNum type="arabicPeriod"/>
            </a:pPr>
            <a:r>
              <a:rPr lang="en-US" sz="2000" dirty="0">
                <a:latin typeface="Calibri"/>
                <a:ea typeface="+mn-lt"/>
                <a:cs typeface="+mn-lt"/>
              </a:rPr>
              <a:t>On the left side of the painting, there is a ladder that leans against a tree. Imagine if you were to climb the ladder. Where would the ladder take you?</a:t>
            </a:r>
            <a:endParaRPr lang="en-US" dirty="0"/>
          </a:p>
          <a:p>
            <a:pPr marL="457200" indent="-457200">
              <a:buAutoNum type="arabicPeriod"/>
            </a:pPr>
            <a:r>
              <a:rPr lang="en-US" sz="2000" dirty="0">
                <a:latin typeface="Calibri"/>
                <a:ea typeface="+mn-lt"/>
                <a:cs typeface="+mn-lt"/>
              </a:rPr>
              <a:t>As you look at this image, what season of the year do you imagine it is? What do you see that makes you say that?</a:t>
            </a:r>
          </a:p>
          <a:p>
            <a:pPr marL="457200" indent="-457200">
              <a:buAutoNum type="arabicPeriod"/>
            </a:pPr>
            <a:r>
              <a:rPr lang="en-US" sz="2000" dirty="0">
                <a:latin typeface="Calibri"/>
                <a:ea typeface="+mn-lt"/>
                <a:cs typeface="+mn-lt"/>
              </a:rPr>
              <a:t>If you could create your own title for this artwork, what would you call it? What do you see that inspires your title?</a:t>
            </a:r>
          </a:p>
          <a:p>
            <a:pPr marL="457200" indent="-457200">
              <a:buAutoNum type="arabicPeriod"/>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indent="0">
              <a:buNone/>
            </a:pPr>
            <a:endParaRPr lang="en-US" sz="1200" dirty="0">
              <a:latin typeface="Aptos"/>
              <a:cs typeface="Calibri"/>
            </a:endParaRPr>
          </a:p>
          <a:p>
            <a:pPr marL="0" indent="0">
              <a:buNone/>
            </a:pP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420023" y="5822238"/>
            <a:ext cx="558389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Byron Gilbert Ragsdale, American, 1925–1996;</a:t>
            </a:r>
            <a:r>
              <a:rPr lang="en-US" sz="1100" i="1" dirty="0">
                <a:latin typeface="Calibri"/>
                <a:cs typeface="Calibri"/>
              </a:rPr>
              <a:t> Landscape with Trees</a:t>
            </a:r>
            <a:r>
              <a:rPr lang="en-US" sz="1100" dirty="0">
                <a:latin typeface="Calibri"/>
                <a:cs typeface="Calibri"/>
              </a:rPr>
              <a:t>, 1938; poster paint on brown paper; 12 x 18 inches; Saint Louis Art Museum, Gift of the Federal Works Agency, Work Projects Administration 399:1943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p:txBody>
      </p:sp>
      <p:pic>
        <p:nvPicPr>
          <p:cNvPr id="5" name="Content Placeholder 3" descr="A painting of a house&#10;&#10;Description automatically generated">
            <a:extLst>
              <a:ext uri="{FF2B5EF4-FFF2-40B4-BE49-F238E27FC236}">
                <a16:creationId xmlns:a16="http://schemas.microsoft.com/office/drawing/2014/main" id="{BE0B3CFE-26D1-F327-D2A1-CC0171451BA5}"/>
              </a:ext>
            </a:extLst>
          </p:cNvPr>
          <p:cNvPicPr>
            <a:picLocks noChangeAspect="1"/>
          </p:cNvPicPr>
          <p:nvPr/>
        </p:nvPicPr>
        <p:blipFill>
          <a:blip r:embed="rId2"/>
          <a:stretch>
            <a:fillRect/>
          </a:stretch>
        </p:blipFill>
        <p:spPr>
          <a:xfrm>
            <a:off x="312144" y="1713795"/>
            <a:ext cx="6160264" cy="4033336"/>
          </a:xfrm>
          <a:prstGeom prst="rect">
            <a:avLst/>
          </a:prstGeom>
        </p:spPr>
      </p:pic>
    </p:spTree>
    <p:extLst>
      <p:ext uri="{BB962C8B-B14F-4D97-AF65-F5344CB8AC3E}">
        <p14:creationId xmlns:p14="http://schemas.microsoft.com/office/powerpoint/2010/main" val="1593676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ainting of a yellow house&#10;&#10;Description automatically generated">
            <a:extLst>
              <a:ext uri="{FF2B5EF4-FFF2-40B4-BE49-F238E27FC236}">
                <a16:creationId xmlns:a16="http://schemas.microsoft.com/office/drawing/2014/main" id="{3FC0C3C8-3BE3-A4A2-67B2-AD921BD723D7}"/>
              </a:ext>
            </a:extLst>
          </p:cNvPr>
          <p:cNvPicPr>
            <a:picLocks noGrp="1" noChangeAspect="1"/>
          </p:cNvPicPr>
          <p:nvPr>
            <p:ph idx="1"/>
          </p:nvPr>
        </p:nvPicPr>
        <p:blipFill>
          <a:blip r:embed="rId2"/>
          <a:stretch>
            <a:fillRect/>
          </a:stretch>
        </p:blipFill>
        <p:spPr>
          <a:xfrm>
            <a:off x="1617015" y="80208"/>
            <a:ext cx="8820259" cy="6703763"/>
          </a:xfrm>
        </p:spPr>
      </p:pic>
    </p:spTree>
    <p:extLst>
      <p:ext uri="{BB962C8B-B14F-4D97-AF65-F5344CB8AC3E}">
        <p14:creationId xmlns:p14="http://schemas.microsoft.com/office/powerpoint/2010/main" val="5848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430997" y="1715085"/>
            <a:ext cx="5163238" cy="3892302"/>
          </a:xfrm>
        </p:spPr>
        <p:txBody>
          <a:bodyPr vert="horz" lIns="91440" tIns="45720" rIns="91440" bIns="45720" rtlCol="0" anchor="t">
            <a:noAutofit/>
          </a:bodyPr>
          <a:lstStyle/>
          <a:p>
            <a:pPr marL="457200" indent="-457200">
              <a:spcAft>
                <a:spcPts val="1000"/>
              </a:spcAft>
              <a:buAutoNum type="arabicPeriod"/>
            </a:pPr>
            <a:r>
              <a:rPr lang="en-US" sz="2000" dirty="0">
                <a:latin typeface="Calibri"/>
                <a:cs typeface="Calibri"/>
              </a:rPr>
              <a:t>Choose one word to describe the feeling (mood) of this artwork. </a:t>
            </a:r>
            <a:endParaRPr lang="en-US" sz="2000" dirty="0">
              <a:latin typeface="Calibri"/>
              <a:ea typeface="Calibri"/>
              <a:cs typeface="Calibri"/>
            </a:endParaRPr>
          </a:p>
          <a:p>
            <a:pPr marL="457200" indent="-457200">
              <a:spcAft>
                <a:spcPts val="1000"/>
              </a:spcAft>
              <a:buAutoNum type="arabicPeriod"/>
            </a:pPr>
            <a:r>
              <a:rPr lang="en-US" sz="2000" dirty="0">
                <a:latin typeface="Calibri"/>
                <a:cs typeface="Calibri"/>
              </a:rPr>
              <a:t>If you could paint this house a different color, what color would you choose? Why? How might your new color change the felling (mood) of the artwork?</a:t>
            </a:r>
            <a:endParaRPr lang="en-US" sz="2000" dirty="0">
              <a:latin typeface="Calibri"/>
              <a:ea typeface="Calibri"/>
              <a:cs typeface="Calibri"/>
            </a:endParaRPr>
          </a:p>
          <a:p>
            <a:pPr marL="457200" indent="-457200">
              <a:spcAft>
                <a:spcPts val="1000"/>
              </a:spcAft>
              <a:buAutoNum type="arabicPeriod"/>
            </a:pPr>
            <a:r>
              <a:rPr lang="en-US" sz="2000" dirty="0">
                <a:latin typeface="Calibri"/>
                <a:cs typeface="Calibri"/>
              </a:rPr>
              <a:t>The space above the yellow house appears quiet. Use your imagination to design an active sky. Consider the weather, flying animals (fantastic or realistic), planes, or even fireworks that you could add to the scene.</a:t>
            </a:r>
            <a:endParaRPr lang="en-US" sz="2000" dirty="0">
              <a:latin typeface="Calibri"/>
              <a:ea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indent="0">
              <a:buNone/>
            </a:pPr>
            <a:endParaRPr lang="en-US" sz="1200">
              <a:latin typeface="Aptos"/>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19035" y="5923226"/>
            <a:ext cx="558389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Joseph Thomas Williams, American, 1916–1976; </a:t>
            </a:r>
            <a:r>
              <a:rPr lang="en-US" sz="1100" i="1">
                <a:latin typeface="Calibri"/>
                <a:cs typeface="Calibri"/>
              </a:rPr>
              <a:t>Yellow House</a:t>
            </a:r>
            <a:r>
              <a:rPr lang="en-US" sz="1100">
                <a:latin typeface="Calibri"/>
                <a:cs typeface="Calibri"/>
              </a:rPr>
              <a:t>, 1940; watercolor; sheet: 8 5/8 x 11 3/4 inches; Saint Louis Art Museum, Gift of the Federal Works Agency, Work Projects Administration 346:1943</a:t>
            </a:r>
          </a:p>
        </p:txBody>
      </p:sp>
      <p:pic>
        <p:nvPicPr>
          <p:cNvPr id="7" name="Content Placeholder 4" descr="A painting of a yellow house&#10;&#10;Description automatically generated">
            <a:extLst>
              <a:ext uri="{FF2B5EF4-FFF2-40B4-BE49-F238E27FC236}">
                <a16:creationId xmlns:a16="http://schemas.microsoft.com/office/drawing/2014/main" id="{4B67EE60-B08C-B21C-F8F3-73395A667D17}"/>
              </a:ext>
            </a:extLst>
          </p:cNvPr>
          <p:cNvPicPr>
            <a:picLocks noChangeAspect="1"/>
          </p:cNvPicPr>
          <p:nvPr/>
        </p:nvPicPr>
        <p:blipFill>
          <a:blip r:embed="rId2"/>
          <a:stretch>
            <a:fillRect/>
          </a:stretch>
        </p:blipFill>
        <p:spPr>
          <a:xfrm>
            <a:off x="313352" y="1631749"/>
            <a:ext cx="5395850" cy="4096440"/>
          </a:xfrm>
          <a:prstGeom prst="rect">
            <a:avLst/>
          </a:prstGeom>
        </p:spPr>
      </p:pic>
    </p:spTree>
    <p:extLst>
      <p:ext uri="{BB962C8B-B14F-4D97-AF65-F5344CB8AC3E}">
        <p14:creationId xmlns:p14="http://schemas.microsoft.com/office/powerpoint/2010/main" val="32986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ainting of people running on a street&#10;&#10;Description automatically generated">
            <a:extLst>
              <a:ext uri="{FF2B5EF4-FFF2-40B4-BE49-F238E27FC236}">
                <a16:creationId xmlns:a16="http://schemas.microsoft.com/office/drawing/2014/main" id="{3F345FF4-0C36-B654-C55E-767EF84082A0}"/>
              </a:ext>
            </a:extLst>
          </p:cNvPr>
          <p:cNvPicPr>
            <a:picLocks noGrp="1" noChangeAspect="1"/>
          </p:cNvPicPr>
          <p:nvPr>
            <p:ph idx="1"/>
          </p:nvPr>
        </p:nvPicPr>
        <p:blipFill>
          <a:blip r:embed="rId2"/>
          <a:stretch>
            <a:fillRect/>
          </a:stretch>
        </p:blipFill>
        <p:spPr>
          <a:xfrm>
            <a:off x="1948800" y="52666"/>
            <a:ext cx="8074062" cy="6722125"/>
          </a:xfrm>
        </p:spPr>
      </p:pic>
    </p:spTree>
    <p:extLst>
      <p:ext uri="{BB962C8B-B14F-4D97-AF65-F5344CB8AC3E}">
        <p14:creationId xmlns:p14="http://schemas.microsoft.com/office/powerpoint/2010/main" val="981587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013909" y="1790747"/>
            <a:ext cx="5750120" cy="4132384"/>
          </a:xfrm>
        </p:spPr>
        <p:txBody>
          <a:bodyPr vert="horz" lIns="91440" tIns="45720" rIns="91440" bIns="45720" rtlCol="0" anchor="t">
            <a:noAutofit/>
          </a:bodyPr>
          <a:lstStyle/>
          <a:p>
            <a:pPr marL="457200" indent="-457200">
              <a:buAutoNum type="arabicPeriod"/>
            </a:pPr>
            <a:r>
              <a:rPr lang="en-US" sz="2000" dirty="0">
                <a:latin typeface="Calibri"/>
                <a:ea typeface="+mn-lt"/>
                <a:cs typeface="+mn-lt"/>
              </a:rPr>
              <a:t>Begin by exploring this picture using some of your senses (sound, smell, sight, touch, taste). Choose one card from the set of </a:t>
            </a:r>
            <a:r>
              <a:rPr lang="en-US" sz="2000" b="1" dirty="0">
                <a:solidFill>
                  <a:srgbClr val="7030A0"/>
                </a:solidFill>
                <a:latin typeface="Calibri"/>
                <a:ea typeface="+mn-lt"/>
                <a:cs typeface="+mn-lt"/>
              </a:rPr>
              <a:t>sensory cards</a:t>
            </a:r>
            <a:r>
              <a:rPr lang="en-US" sz="2000" dirty="0">
                <a:latin typeface="Calibri"/>
                <a:ea typeface="+mn-lt"/>
                <a:cs typeface="+mn-lt"/>
              </a:rPr>
              <a:t> to guide your exploration. Then try a different sensory card to discover more.</a:t>
            </a:r>
            <a:endParaRPr lang="en-US"/>
          </a:p>
          <a:p>
            <a:pPr marL="457200" indent="-457200">
              <a:buAutoNum type="arabicPeriod"/>
            </a:pPr>
            <a:r>
              <a:rPr lang="en-US" sz="2000" dirty="0">
                <a:latin typeface="Calibri"/>
                <a:ea typeface="+mn-lt"/>
                <a:cs typeface="+mn-lt"/>
              </a:rPr>
              <a:t>Choose one person from the painting. Where do you imagine they might be going next? What do you see that makes you say that?</a:t>
            </a:r>
          </a:p>
          <a:p>
            <a:pPr marL="457200" indent="-457200">
              <a:buAutoNum type="arabicPeriod"/>
            </a:pPr>
            <a:r>
              <a:rPr lang="en-US" sz="2000" dirty="0">
                <a:latin typeface="Calibri"/>
                <a:ea typeface="+mn-lt"/>
                <a:cs typeface="+mn-lt"/>
              </a:rPr>
              <a:t>The painting is called </a:t>
            </a:r>
            <a:r>
              <a:rPr lang="en-US" sz="2000" i="1" dirty="0">
                <a:latin typeface="Calibri"/>
                <a:ea typeface="+mn-lt"/>
                <a:cs typeface="+mn-lt"/>
              </a:rPr>
              <a:t>Douglass Square</a:t>
            </a:r>
            <a:r>
              <a:rPr lang="en-US" sz="2000" dirty="0">
                <a:latin typeface="Calibri"/>
                <a:ea typeface="+mn-lt"/>
                <a:cs typeface="+mn-lt"/>
              </a:rPr>
              <a:t>. If you could teleport to </a:t>
            </a:r>
            <a:r>
              <a:rPr lang="en-US" sz="2000" i="1" dirty="0">
                <a:latin typeface="Calibri"/>
                <a:ea typeface="+mn-lt"/>
                <a:cs typeface="+mn-lt"/>
              </a:rPr>
              <a:t>Douglass Square</a:t>
            </a:r>
            <a:r>
              <a:rPr lang="en-US" sz="2000" dirty="0">
                <a:latin typeface="Calibri"/>
                <a:ea typeface="+mn-lt"/>
                <a:cs typeface="+mn-lt"/>
              </a:rPr>
              <a:t>, where in this scene would you want to land? Why? What kind of adventures might you have in this location?</a:t>
            </a: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indent="0">
              <a:buNone/>
            </a:pPr>
            <a:endParaRPr lang="en-US" sz="1200">
              <a:latin typeface="Aptos"/>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19035" y="6060937"/>
            <a:ext cx="558389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Allan Rohan Crite, American, 1910–2007; </a:t>
            </a:r>
            <a:r>
              <a:rPr lang="en-US" sz="1100" i="1">
                <a:latin typeface="Calibri"/>
                <a:cs typeface="Calibri"/>
              </a:rPr>
              <a:t>Douglass Square</a:t>
            </a:r>
            <a:r>
              <a:rPr lang="en-US" sz="1100">
                <a:latin typeface="Calibri"/>
                <a:cs typeface="Calibri"/>
              </a:rPr>
              <a:t>, 1936; oil on canvas-covered artist's board; 23 1/2 x 27 inches; Saint Louis Art Museum, Gift of the Federal Works Agency, Work Projects Administration 354:1943</a:t>
            </a:r>
          </a:p>
        </p:txBody>
      </p:sp>
      <p:pic>
        <p:nvPicPr>
          <p:cNvPr id="5" name="Content Placeholder 3" descr="A painting of people running on a street&#10;&#10;Description automatically generated">
            <a:extLst>
              <a:ext uri="{FF2B5EF4-FFF2-40B4-BE49-F238E27FC236}">
                <a16:creationId xmlns:a16="http://schemas.microsoft.com/office/drawing/2014/main" id="{5C183BCE-0558-A605-50B1-2E51C7F1467E}"/>
              </a:ext>
            </a:extLst>
          </p:cNvPr>
          <p:cNvPicPr>
            <a:picLocks noChangeAspect="1"/>
          </p:cNvPicPr>
          <p:nvPr/>
        </p:nvPicPr>
        <p:blipFill>
          <a:blip r:embed="rId2"/>
          <a:stretch>
            <a:fillRect/>
          </a:stretch>
        </p:blipFill>
        <p:spPr>
          <a:xfrm>
            <a:off x="314631" y="1576665"/>
            <a:ext cx="5264761" cy="4344319"/>
          </a:xfrm>
          <a:prstGeom prst="rect">
            <a:avLst/>
          </a:prstGeom>
        </p:spPr>
      </p:pic>
    </p:spTree>
    <p:extLst>
      <p:ext uri="{BB962C8B-B14F-4D97-AF65-F5344CB8AC3E}">
        <p14:creationId xmlns:p14="http://schemas.microsoft.com/office/powerpoint/2010/main" val="3111164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atercolor of a stream in a snowy forest&#10;&#10;Description automatically generated">
            <a:extLst>
              <a:ext uri="{FF2B5EF4-FFF2-40B4-BE49-F238E27FC236}">
                <a16:creationId xmlns:a16="http://schemas.microsoft.com/office/drawing/2014/main" id="{E8536EE8-D800-2F6A-7000-28654408E132}"/>
              </a:ext>
            </a:extLst>
          </p:cNvPr>
          <p:cNvPicPr>
            <a:picLocks noGrp="1" noChangeAspect="1"/>
          </p:cNvPicPr>
          <p:nvPr>
            <p:ph idx="1"/>
          </p:nvPr>
        </p:nvPicPr>
        <p:blipFill>
          <a:blip r:embed="rId2"/>
          <a:stretch>
            <a:fillRect/>
          </a:stretch>
        </p:blipFill>
        <p:spPr>
          <a:xfrm>
            <a:off x="1461267" y="217918"/>
            <a:ext cx="9260285" cy="6428342"/>
          </a:xfrm>
        </p:spPr>
      </p:pic>
    </p:spTree>
    <p:extLst>
      <p:ext uri="{BB962C8B-B14F-4D97-AF65-F5344CB8AC3E}">
        <p14:creationId xmlns:p14="http://schemas.microsoft.com/office/powerpoint/2010/main" val="1215999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254825" y="2018420"/>
            <a:ext cx="5530466" cy="3892302"/>
          </a:xfrm>
        </p:spPr>
        <p:txBody>
          <a:bodyPr vert="horz" lIns="91440" tIns="45720" rIns="91440" bIns="45720" rtlCol="0" anchor="t">
            <a:noAutofit/>
          </a:bodyPr>
          <a:lstStyle/>
          <a:p>
            <a:pPr marL="457200" indent="-457200">
              <a:spcAft>
                <a:spcPts val="1000"/>
              </a:spcAft>
              <a:buAutoNum type="arabicPeriod"/>
            </a:pPr>
            <a:r>
              <a:rPr lang="en-US" sz="2000">
                <a:latin typeface="Calibri"/>
                <a:cs typeface="Calibri"/>
              </a:rPr>
              <a:t>What clothing would you choose to wear if you were in this landscape? What do you see that makes you say that?</a:t>
            </a:r>
            <a:endParaRPr lang="en-US"/>
          </a:p>
          <a:p>
            <a:pPr marL="457200" indent="-457200">
              <a:spcAft>
                <a:spcPts val="1000"/>
              </a:spcAft>
              <a:buAutoNum type="arabicPeriod"/>
            </a:pPr>
            <a:r>
              <a:rPr lang="en-US" sz="2000">
                <a:latin typeface="Calibri"/>
                <a:cs typeface="Calibri"/>
              </a:rPr>
              <a:t>What can you find in the picture that could help to build a snow sculpture? What type of sculpture might you build? Draw a picture or share your ideas with a classmate.</a:t>
            </a:r>
            <a:endParaRPr lang="en-US" sz="2000">
              <a:latin typeface="Calibri"/>
              <a:ea typeface="Calibri"/>
              <a:cs typeface="Calibri"/>
            </a:endParaRPr>
          </a:p>
          <a:p>
            <a:pPr marL="457200" indent="-457200">
              <a:spcAft>
                <a:spcPts val="1000"/>
              </a:spcAft>
              <a:buAutoNum type="arabicPeriod"/>
            </a:pPr>
            <a:r>
              <a:rPr lang="en-US" sz="2000">
                <a:latin typeface="Calibri"/>
                <a:cs typeface="Calibri"/>
              </a:rPr>
              <a:t>What are your favorite winter activities? Which activity could you enjoy in this place?</a:t>
            </a:r>
            <a:endParaRPr lang="en-US" sz="2000">
              <a:latin typeface="Calibri"/>
              <a:ea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indent="0">
              <a:buNone/>
            </a:pPr>
            <a:endParaRPr lang="en-US" sz="1200">
              <a:latin typeface="Aptos"/>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92481" y="5794696"/>
            <a:ext cx="558389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Frank Herman Alston Jr., American, 1913–1978; </a:t>
            </a:r>
            <a:r>
              <a:rPr lang="en-US" sz="1100" i="1">
                <a:latin typeface="Calibri"/>
                <a:cs typeface="Calibri"/>
              </a:rPr>
              <a:t>Rhode Island Landscape</a:t>
            </a:r>
            <a:r>
              <a:rPr lang="en-US" sz="1100">
                <a:latin typeface="Calibri"/>
                <a:cs typeface="Calibri"/>
              </a:rPr>
              <a:t>, 1939; watercolor over graphite; 15 3/4 × 22 11/16 in. (40 × 57.6 cm) framed: 24 3/4 × 32 × 1 1/4 in. (62.9 × 81.3 × 3.2 cm); Saint Louis Art Museum, Gift of the Federal Works Agency, Work Projects Administration 347:1943</a:t>
            </a:r>
          </a:p>
        </p:txBody>
      </p:sp>
      <p:pic>
        <p:nvPicPr>
          <p:cNvPr id="7" name="Content Placeholder 4" descr="A watercolor of a stream in a snowy forest&#10;&#10;Description automatically generated">
            <a:extLst>
              <a:ext uri="{FF2B5EF4-FFF2-40B4-BE49-F238E27FC236}">
                <a16:creationId xmlns:a16="http://schemas.microsoft.com/office/drawing/2014/main" id="{D63C5E12-1A8C-2D31-9E1A-2E6694A0BC77}"/>
              </a:ext>
            </a:extLst>
          </p:cNvPr>
          <p:cNvPicPr>
            <a:picLocks noChangeAspect="1"/>
          </p:cNvPicPr>
          <p:nvPr/>
        </p:nvPicPr>
        <p:blipFill>
          <a:blip r:embed="rId2"/>
          <a:stretch>
            <a:fillRect/>
          </a:stretch>
        </p:blipFill>
        <p:spPr>
          <a:xfrm>
            <a:off x="396303" y="1714375"/>
            <a:ext cx="5505369" cy="3894462"/>
          </a:xfrm>
          <a:prstGeom prst="rect">
            <a:avLst/>
          </a:prstGeom>
        </p:spPr>
      </p:pic>
    </p:spTree>
    <p:extLst>
      <p:ext uri="{BB962C8B-B14F-4D97-AF65-F5344CB8AC3E}">
        <p14:creationId xmlns:p14="http://schemas.microsoft.com/office/powerpoint/2010/main" val="289363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2B1EDEA3-6C5F-EE02-A213-78B2ABB06DA8}"/>
              </a:ext>
            </a:extLst>
          </p:cNvPr>
          <p:cNvSpPr/>
          <p:nvPr/>
        </p:nvSpPr>
        <p:spPr>
          <a:xfrm rot="17580000">
            <a:off x="-133779" y="-792325"/>
            <a:ext cx="2899611" cy="2586791"/>
          </a:xfrm>
          <a:prstGeom prst="chord">
            <a:avLst/>
          </a:prstGeom>
          <a:solidFill>
            <a:srgbClr val="FFE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EB417310-0A6C-934C-82AB-4E03FBC08928}"/>
              </a:ext>
            </a:extLst>
          </p:cNvPr>
          <p:cNvSpPr/>
          <p:nvPr/>
        </p:nvSpPr>
        <p:spPr>
          <a:xfrm rot="10800000">
            <a:off x="348389" y="153783"/>
            <a:ext cx="6580339" cy="1453019"/>
          </a:xfrm>
          <a:prstGeom prst="teardrop">
            <a:avLst/>
          </a:prstGeom>
          <a:solidFill>
            <a:srgbClr val="E80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086D1-A533-9E62-D896-C57DBE02F204}"/>
              </a:ext>
            </a:extLst>
          </p:cNvPr>
          <p:cNvSpPr>
            <a:spLocks noGrp="1"/>
          </p:cNvSpPr>
          <p:nvPr>
            <p:ph type="title"/>
          </p:nvPr>
        </p:nvSpPr>
        <p:spPr>
          <a:xfrm>
            <a:off x="838200" y="282498"/>
            <a:ext cx="10515600" cy="1325563"/>
          </a:xfrm>
        </p:spPr>
        <p:txBody>
          <a:bodyPr/>
          <a:lstStyle/>
          <a:p>
            <a:r>
              <a:rPr lang="en-US" b="1">
                <a:solidFill>
                  <a:schemeClr val="bg1"/>
                </a:solidFill>
              </a:rPr>
              <a:t>About the Exhibition</a:t>
            </a:r>
            <a:endParaRPr lang="en-US">
              <a:solidFill>
                <a:schemeClr val="bg1"/>
              </a:solidFill>
            </a:endParaRPr>
          </a:p>
        </p:txBody>
      </p:sp>
      <p:sp>
        <p:nvSpPr>
          <p:cNvPr id="3" name="Content Placeholder 2">
            <a:extLst>
              <a:ext uri="{FF2B5EF4-FFF2-40B4-BE49-F238E27FC236}">
                <a16:creationId xmlns:a16="http://schemas.microsoft.com/office/drawing/2014/main" id="{C8D4D75C-9219-1C14-4722-0A8232B4F87B}"/>
              </a:ext>
            </a:extLst>
          </p:cNvPr>
          <p:cNvSpPr>
            <a:spLocks noGrp="1"/>
          </p:cNvSpPr>
          <p:nvPr>
            <p:ph idx="1"/>
          </p:nvPr>
        </p:nvSpPr>
        <p:spPr>
          <a:xfrm>
            <a:off x="838200" y="2194844"/>
            <a:ext cx="10340585" cy="3838311"/>
          </a:xfrm>
        </p:spPr>
        <p:txBody>
          <a:bodyPr vert="horz" lIns="91440" tIns="45720" rIns="91440" bIns="45720" rtlCol="0" anchor="t">
            <a:noAutofit/>
          </a:bodyPr>
          <a:lstStyle/>
          <a:p>
            <a:pPr>
              <a:spcAft>
                <a:spcPts val="600"/>
              </a:spcAft>
              <a:buNone/>
            </a:pPr>
            <a:r>
              <a:rPr lang="en-US" sz="1600" b="1" i="1" dirty="0">
                <a:solidFill>
                  <a:srgbClr val="211D1E"/>
                </a:solidFill>
                <a:latin typeface="Calibri"/>
                <a:cs typeface="Calibri"/>
              </a:rPr>
              <a:t>  The Work of Art: The Federal Art Project, 1935–1943 </a:t>
            </a:r>
            <a:r>
              <a:rPr lang="en-US" sz="1600" dirty="0">
                <a:solidFill>
                  <a:srgbClr val="211D1E"/>
                </a:solidFill>
                <a:latin typeface="Calibri"/>
                <a:cs typeface="Calibri"/>
              </a:rPr>
              <a:t>is on view until April 13, 2025 at the Saint Louis Art Museum. </a:t>
            </a:r>
          </a:p>
          <a:p>
            <a:pPr>
              <a:spcAft>
                <a:spcPts val="1200"/>
              </a:spcAft>
              <a:buNone/>
            </a:pPr>
            <a:r>
              <a:rPr lang="en-US" sz="1600" dirty="0">
                <a:solidFill>
                  <a:srgbClr val="211D1E"/>
                </a:solidFill>
                <a:latin typeface="Calibri"/>
                <a:cs typeface="Calibri"/>
              </a:rPr>
              <a:t>  During the Great Depression, President Franklin D. Roosevelt’s New Deal initiated a series of nationwide support programs for the arts. The largest program, the Federal Art Project (FAP) of the Works Progress Administration (WPA), put more than 10,000 artists to work. Their art, in turn, decorated municipal spaces, circulated through exhibitions, and was distributed to institutions across the United States. In 1943 the Saint Louis Art Museum received 256 prints, drawings, watercolors, and paintings. Around half of those were intended for use in educational programs at the People’s Art Center, the city’s first interracial community art center. </a:t>
            </a:r>
          </a:p>
          <a:p>
            <a:pPr>
              <a:spcAft>
                <a:spcPts val="1200"/>
              </a:spcAft>
              <a:buNone/>
            </a:pPr>
            <a:r>
              <a:rPr lang="en-US" sz="1600" dirty="0">
                <a:solidFill>
                  <a:srgbClr val="211D1E"/>
                </a:solidFill>
                <a:latin typeface="Calibri"/>
                <a:cs typeface="Calibri"/>
              </a:rPr>
              <a:t> The FAP sought to broaden opportunities to create and encounter art. Funding supported artists active in many different communities, some of whom had historically not received such assistance. The Museum’s allocation includes significant works by Asian American, Black, female-identifying, and immigrant artists. </a:t>
            </a:r>
          </a:p>
          <a:p>
            <a:pPr>
              <a:spcAft>
                <a:spcPts val="1200"/>
              </a:spcAft>
              <a:buNone/>
            </a:pPr>
            <a:r>
              <a:rPr lang="en-US" sz="1600" dirty="0">
                <a:solidFill>
                  <a:srgbClr val="211D1E"/>
                </a:solidFill>
                <a:latin typeface="Calibri"/>
                <a:cs typeface="Calibri"/>
              </a:rPr>
              <a:t>     Between 1935 and 1942, the FAP opened offices throughout the United States. Within the Federal Art Project, artists pursued their own ideas about making art, enabling them to share their personal viewpoints and experiences. From the vantage of St. Louis, the exhibition celebrates the wide-ranging power of art to take root in individuals’ lives and contribute to the vitality of communities.</a:t>
            </a:r>
          </a:p>
          <a:p>
            <a:pPr>
              <a:buNone/>
            </a:pPr>
            <a:r>
              <a:rPr lang="en-US" sz="1600" i="1" dirty="0">
                <a:solidFill>
                  <a:srgbClr val="211D1E"/>
                </a:solidFill>
                <a:latin typeface="Calibri"/>
                <a:cs typeface="Calibri"/>
              </a:rPr>
              <a:t>     </a:t>
            </a:r>
            <a:endParaRPr lang="en-US" sz="1800" dirty="0">
              <a:solidFill>
                <a:srgbClr val="211D1E"/>
              </a:solidFill>
              <a:latin typeface="Calibri"/>
              <a:cs typeface="Calibri"/>
            </a:endParaRPr>
          </a:p>
          <a:p>
            <a:endParaRPr lang="en-US" sz="1800" dirty="0">
              <a:latin typeface="Calibri"/>
              <a:cs typeface="Calibri"/>
            </a:endParaRPr>
          </a:p>
        </p:txBody>
      </p:sp>
    </p:spTree>
    <p:extLst>
      <p:ext uri="{BB962C8B-B14F-4D97-AF65-F5344CB8AC3E}">
        <p14:creationId xmlns:p14="http://schemas.microsoft.com/office/powerpoint/2010/main" val="719858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erson pushing a cart with food&#10;&#10;Description automatically generated">
            <a:extLst>
              <a:ext uri="{FF2B5EF4-FFF2-40B4-BE49-F238E27FC236}">
                <a16:creationId xmlns:a16="http://schemas.microsoft.com/office/drawing/2014/main" id="{2F135815-C6BF-D0ED-FFDE-EC3370BB2F83}"/>
              </a:ext>
            </a:extLst>
          </p:cNvPr>
          <p:cNvPicPr>
            <a:picLocks noGrp="1" noChangeAspect="1"/>
          </p:cNvPicPr>
          <p:nvPr>
            <p:ph idx="1"/>
          </p:nvPr>
        </p:nvPicPr>
        <p:blipFill>
          <a:blip r:embed="rId2"/>
          <a:stretch>
            <a:fillRect/>
          </a:stretch>
        </p:blipFill>
        <p:spPr>
          <a:xfrm>
            <a:off x="2014956" y="144473"/>
            <a:ext cx="8152908" cy="6575233"/>
          </a:xfrm>
        </p:spPr>
      </p:pic>
    </p:spTree>
    <p:extLst>
      <p:ext uri="{BB962C8B-B14F-4D97-AF65-F5344CB8AC3E}">
        <p14:creationId xmlns:p14="http://schemas.microsoft.com/office/powerpoint/2010/main" val="338965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5899060" y="2208816"/>
            <a:ext cx="5728794" cy="3892302"/>
          </a:xfrm>
        </p:spPr>
        <p:txBody>
          <a:bodyPr vert="horz" lIns="91440" tIns="45720" rIns="91440" bIns="45720" rtlCol="0" anchor="t">
            <a:noAutofit/>
          </a:bodyPr>
          <a:lstStyle/>
          <a:p>
            <a:pPr marL="457200" indent="-457200">
              <a:buAutoNum type="arabicPeriod"/>
            </a:pPr>
            <a:r>
              <a:rPr lang="en-US" sz="2000" dirty="0">
                <a:latin typeface="Calibri"/>
                <a:ea typeface="+mn-lt"/>
                <a:cs typeface="+mn-lt"/>
              </a:rPr>
              <a:t>This artwork is titled </a:t>
            </a:r>
            <a:r>
              <a:rPr lang="en-US" sz="2000" i="1" dirty="0">
                <a:latin typeface="Calibri"/>
                <a:ea typeface="+mn-lt"/>
                <a:cs typeface="+mn-lt"/>
              </a:rPr>
              <a:t>Fruit in the Rain</a:t>
            </a:r>
            <a:r>
              <a:rPr lang="en-US" sz="2000" dirty="0">
                <a:latin typeface="Calibri"/>
                <a:ea typeface="+mn-lt"/>
                <a:cs typeface="+mn-lt"/>
              </a:rPr>
              <a:t>. What is an activity you like to do in the rain? Write a sentence about your activity.</a:t>
            </a:r>
            <a:endParaRPr lang="en-US" sz="2000">
              <a:latin typeface="Calibri"/>
              <a:cs typeface="Calibri"/>
            </a:endParaRPr>
          </a:p>
          <a:p>
            <a:pPr marL="457200" indent="-457200">
              <a:buAutoNum type="arabicPeriod"/>
            </a:pPr>
            <a:r>
              <a:rPr lang="en-US" sz="2000" dirty="0">
                <a:latin typeface="Calibri"/>
                <a:ea typeface="+mn-lt"/>
                <a:cs typeface="+mn-lt"/>
              </a:rPr>
              <a:t>In the picture, a figure stands near a cart filled with fruits. If the cart contained your favorite fruits, what would we find?</a:t>
            </a:r>
            <a:endParaRPr lang="en-US" sz="2000">
              <a:latin typeface="Calibri"/>
              <a:ea typeface="+mn-lt"/>
              <a:cs typeface="+mn-lt"/>
            </a:endParaRPr>
          </a:p>
          <a:p>
            <a:pPr marL="457200" indent="-457200">
              <a:buAutoNum type="arabicPeriod"/>
            </a:pPr>
            <a:r>
              <a:rPr lang="en-US" sz="2000" dirty="0">
                <a:latin typeface="Calibri"/>
                <a:ea typeface="+mn-lt"/>
                <a:cs typeface="+mn-lt"/>
              </a:rPr>
              <a:t>If you could add or remove one object from this rainy scene, what would it be? Draw and share your changes.</a:t>
            </a:r>
            <a:endParaRPr lang="en-US" dirty="0">
              <a:latin typeface="Calibri"/>
              <a:ea typeface="+mn-lt"/>
              <a:cs typeface="+mn-lt"/>
            </a:endParaRPr>
          </a:p>
          <a:p>
            <a:pPr marL="457200" indent="-457200">
              <a:buAutoNum type="arabicPeriod"/>
            </a:pPr>
            <a:endParaRPr lang="en-US" sz="2000">
              <a:latin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indent="0">
              <a:buNone/>
            </a:pPr>
            <a:endParaRPr lang="en-US" sz="1200">
              <a:latin typeface="Aptos"/>
              <a:cs typeface="Calibri"/>
            </a:endParaRPr>
          </a:p>
          <a:p>
            <a:pPr marL="0" indent="0">
              <a:buNone/>
            </a:pPr>
            <a:endParaRPr lang="en-US" sz="20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a:p>
            <a:pPr marL="0" indent="0">
              <a:buNone/>
            </a:pPr>
            <a:endParaRPr lang="en-US" sz="180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19035" y="6088479"/>
            <a:ext cx="558389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Joseph Hirsch, American, 1910–1981; </a:t>
            </a:r>
            <a:r>
              <a:rPr lang="en-US" sz="1100" i="1">
                <a:latin typeface="Calibri"/>
                <a:cs typeface="Calibri"/>
              </a:rPr>
              <a:t>Fruit in the Rain</a:t>
            </a:r>
            <a:r>
              <a:rPr lang="en-US" sz="1100">
                <a:latin typeface="Calibri"/>
                <a:cs typeface="Calibri"/>
              </a:rPr>
              <a:t>, about 1938; watercolor over graphite, with scraped highlights; 14 1/4 x 17 7/8 in. (36.2 x 45.4 cm); Saint Louis Art Museum, Gift of the Federal Works Agency, Work Projects Administration 290:1943 </a:t>
            </a:r>
            <a:r>
              <a:rPr lang="en-US" sz="1100">
                <a:latin typeface="Aptos"/>
                <a:cs typeface="Calibri"/>
              </a:rPr>
              <a:t> </a:t>
            </a:r>
          </a:p>
        </p:txBody>
      </p:sp>
      <p:pic>
        <p:nvPicPr>
          <p:cNvPr id="5" name="Content Placeholder 3" descr="A person pushing a cart with food&#10;&#10;Description automatically generated">
            <a:extLst>
              <a:ext uri="{FF2B5EF4-FFF2-40B4-BE49-F238E27FC236}">
                <a16:creationId xmlns:a16="http://schemas.microsoft.com/office/drawing/2014/main" id="{E2C7C89D-FFA1-9A60-12B5-52C4CB86E231}"/>
              </a:ext>
            </a:extLst>
          </p:cNvPr>
          <p:cNvPicPr>
            <a:picLocks noChangeAspect="1"/>
          </p:cNvPicPr>
          <p:nvPr/>
        </p:nvPicPr>
        <p:blipFill>
          <a:blip r:embed="rId2"/>
          <a:stretch>
            <a:fillRect/>
          </a:stretch>
        </p:blipFill>
        <p:spPr>
          <a:xfrm>
            <a:off x="307341" y="1696015"/>
            <a:ext cx="5251800" cy="4215788"/>
          </a:xfrm>
          <a:prstGeom prst="rect">
            <a:avLst/>
          </a:prstGeom>
        </p:spPr>
      </p:pic>
    </p:spTree>
    <p:extLst>
      <p:ext uri="{BB962C8B-B14F-4D97-AF65-F5344CB8AC3E}">
        <p14:creationId xmlns:p14="http://schemas.microsoft.com/office/powerpoint/2010/main" val="2615844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people on a train&#10;&#10;Description automatically generated">
            <a:extLst>
              <a:ext uri="{FF2B5EF4-FFF2-40B4-BE49-F238E27FC236}">
                <a16:creationId xmlns:a16="http://schemas.microsoft.com/office/drawing/2014/main" id="{DBAFB96A-4A54-9A25-9F1C-BB157FA689B6}"/>
              </a:ext>
            </a:extLst>
          </p:cNvPr>
          <p:cNvPicPr>
            <a:picLocks noGrp="1" noChangeAspect="1"/>
          </p:cNvPicPr>
          <p:nvPr>
            <p:ph idx="1"/>
          </p:nvPr>
        </p:nvPicPr>
        <p:blipFill>
          <a:blip r:embed="rId2"/>
          <a:stretch>
            <a:fillRect/>
          </a:stretch>
        </p:blipFill>
        <p:spPr>
          <a:xfrm>
            <a:off x="-852" y="61846"/>
            <a:ext cx="4408450" cy="6731306"/>
          </a:xfrm>
        </p:spPr>
      </p:pic>
      <p:pic>
        <p:nvPicPr>
          <p:cNvPr id="7" name="Content Placeholder 4" descr="A drawing of people on a train&#10;&#10;Description automatically generated">
            <a:extLst>
              <a:ext uri="{FF2B5EF4-FFF2-40B4-BE49-F238E27FC236}">
                <a16:creationId xmlns:a16="http://schemas.microsoft.com/office/drawing/2014/main" id="{3F48910E-0B8F-E950-0D5A-C533327B95F6}"/>
              </a:ext>
            </a:extLst>
          </p:cNvPr>
          <p:cNvPicPr>
            <a:picLocks noChangeAspect="1"/>
          </p:cNvPicPr>
          <p:nvPr/>
        </p:nvPicPr>
        <p:blipFill>
          <a:blip r:embed="rId2"/>
          <a:srcRect l="21133" t="24829" r="19583" b="44116"/>
          <a:stretch/>
        </p:blipFill>
        <p:spPr>
          <a:xfrm>
            <a:off x="5041768" y="564187"/>
            <a:ext cx="6455496" cy="5160495"/>
          </a:xfrm>
          <a:prstGeom prst="rect">
            <a:avLst/>
          </a:prstGeom>
        </p:spPr>
      </p:pic>
      <p:sp>
        <p:nvSpPr>
          <p:cNvPr id="2" name="TextBox 1">
            <a:extLst>
              <a:ext uri="{FF2B5EF4-FFF2-40B4-BE49-F238E27FC236}">
                <a16:creationId xmlns:a16="http://schemas.microsoft.com/office/drawing/2014/main" id="{F24D5E66-32F0-4A73-93F4-C64CCF102F24}"/>
              </a:ext>
            </a:extLst>
          </p:cNvPr>
          <p:cNvSpPr txBox="1"/>
          <p:nvPr/>
        </p:nvSpPr>
        <p:spPr>
          <a:xfrm>
            <a:off x="5041768" y="5835191"/>
            <a:ext cx="255623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(Detail)</a:t>
            </a:r>
          </a:p>
        </p:txBody>
      </p:sp>
    </p:spTree>
    <p:extLst>
      <p:ext uri="{BB962C8B-B14F-4D97-AF65-F5344CB8AC3E}">
        <p14:creationId xmlns:p14="http://schemas.microsoft.com/office/powerpoint/2010/main" val="1070202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491747" y="1926614"/>
            <a:ext cx="5961597" cy="3892302"/>
          </a:xfrm>
        </p:spPr>
        <p:txBody>
          <a:bodyPr vert="horz" lIns="91440" tIns="45720" rIns="91440" bIns="45720" rtlCol="0" anchor="t">
            <a:noAutofit/>
          </a:bodyPr>
          <a:lstStyle/>
          <a:p>
            <a:pPr marL="457200" indent="-457200">
              <a:spcAft>
                <a:spcPts val="1000"/>
              </a:spcAft>
              <a:buAutoNum type="arabicPeriod"/>
            </a:pPr>
            <a:r>
              <a:rPr lang="en-US" sz="2000" dirty="0">
                <a:latin typeface="Calibri"/>
                <a:cs typeface="Calibri"/>
              </a:rPr>
              <a:t>Choose where you would sit in this trolley car. What might you discover as you look around from your seat? What do you see that makes you say that?</a:t>
            </a:r>
          </a:p>
          <a:p>
            <a:pPr marL="457200" indent="-457200">
              <a:spcAft>
                <a:spcPts val="1000"/>
              </a:spcAft>
              <a:buAutoNum type="arabicPeriod"/>
            </a:pPr>
            <a:r>
              <a:rPr lang="en-US" sz="2000" dirty="0">
                <a:latin typeface="Calibri"/>
                <a:cs typeface="Calibri"/>
              </a:rPr>
              <a:t>If you could talk to one person in the picture, who would you choose? Why?</a:t>
            </a:r>
            <a:endParaRPr lang="en-US" sz="2000" dirty="0">
              <a:latin typeface="Calibri"/>
              <a:ea typeface="Calibri"/>
              <a:cs typeface="Calibri"/>
            </a:endParaRPr>
          </a:p>
          <a:p>
            <a:pPr marL="457200" indent="-457200">
              <a:spcAft>
                <a:spcPts val="1000"/>
              </a:spcAft>
              <a:buAutoNum type="arabicPeriod"/>
            </a:pPr>
            <a:r>
              <a:rPr lang="en-US" sz="2000" dirty="0">
                <a:latin typeface="Calibri"/>
                <a:cs typeface="Calibri"/>
              </a:rPr>
              <a:t>Place the </a:t>
            </a:r>
            <a:r>
              <a:rPr lang="en-US" sz="2000" b="1" dirty="0">
                <a:latin typeface="Calibri"/>
                <a:cs typeface="Calibri"/>
              </a:rPr>
              <a:t>speech bubble</a:t>
            </a:r>
            <a:r>
              <a:rPr lang="en-US" sz="2000" dirty="0">
                <a:latin typeface="Calibri"/>
                <a:cs typeface="Calibri"/>
              </a:rPr>
              <a:t> icon above the person you have chosen. Imagine a conversation you would have. What would you talk about? </a:t>
            </a:r>
          </a:p>
          <a:p>
            <a:pPr marL="457200" indent="-457200">
              <a:spcAft>
                <a:spcPts val="1000"/>
              </a:spcAft>
              <a:buAutoNum type="arabicPeriod"/>
            </a:pPr>
            <a:r>
              <a:rPr lang="en-US" sz="2000" dirty="0">
                <a:latin typeface="Calibri"/>
                <a:cs typeface="Calibri"/>
              </a:rPr>
              <a:t>On your paper, write a short conversation between yourself and the individual on the trolly car. Or, find a friend or classmate to act out your conversation.</a:t>
            </a:r>
            <a:endParaRPr lang="en-US" sz="2000" dirty="0">
              <a:latin typeface="Calibri"/>
              <a:ea typeface="Calibri"/>
              <a:cs typeface="Calibri"/>
            </a:endParaRPr>
          </a:p>
          <a:p>
            <a:pPr marL="0" indent="0">
              <a:buNone/>
            </a:pPr>
            <a:endParaRPr lang="en-US" sz="2000" dirty="0">
              <a:latin typeface="Calibri"/>
              <a:ea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indent="0">
              <a:buNone/>
            </a:pPr>
            <a:endParaRPr lang="en-US" sz="1200" dirty="0">
              <a:latin typeface="Aptos"/>
              <a:cs typeface="Calibri"/>
            </a:endParaRPr>
          </a:p>
          <a:p>
            <a:pPr marL="0" indent="0">
              <a:buNone/>
            </a:pPr>
            <a:endParaRPr lang="en-US" sz="20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a:p>
            <a:pPr marL="0" indent="0">
              <a:buNone/>
            </a:pPr>
            <a:endParaRPr lang="en-US" sz="1800" dirty="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6359950" y="5996671"/>
            <a:ext cx="558389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alibri"/>
                <a:cs typeface="Calibri"/>
              </a:rPr>
              <a:t>Salvatore Pinto, American (born Italy), 1905–1966; </a:t>
            </a:r>
            <a:r>
              <a:rPr lang="en-US" sz="1100" i="1">
                <a:latin typeface="Calibri"/>
                <a:cs typeface="Calibri"/>
              </a:rPr>
              <a:t>Trolley Car</a:t>
            </a:r>
            <a:r>
              <a:rPr lang="en-US" sz="1100">
                <a:latin typeface="Calibri"/>
                <a:cs typeface="Calibri"/>
              </a:rPr>
              <a:t>, about 1936–41; wood engraving; plate: 8 1/2 × 6 3/4 in. (21.6 × 17.1 cm) sheet: 16 5/8 × 10 1/2 in. (42.2 × 26.7 cm); Saint Louis Art Museum, Gift of the Federal Works Agency, Work Projects Administration 242:1943</a:t>
            </a:r>
          </a:p>
        </p:txBody>
      </p:sp>
      <p:pic>
        <p:nvPicPr>
          <p:cNvPr id="7" name="Content Placeholder 4" descr="A drawing of people on a train&#10;&#10;Description automatically generated">
            <a:extLst>
              <a:ext uri="{FF2B5EF4-FFF2-40B4-BE49-F238E27FC236}">
                <a16:creationId xmlns:a16="http://schemas.microsoft.com/office/drawing/2014/main" id="{41D89CC7-7323-3B82-47D5-B0127F36DEF2}"/>
              </a:ext>
            </a:extLst>
          </p:cNvPr>
          <p:cNvPicPr>
            <a:picLocks noChangeAspect="1"/>
          </p:cNvPicPr>
          <p:nvPr/>
        </p:nvPicPr>
        <p:blipFill>
          <a:blip r:embed="rId2"/>
          <a:srcRect l="16875" t="13370" r="16250" b="30832"/>
          <a:stretch/>
        </p:blipFill>
        <p:spPr>
          <a:xfrm>
            <a:off x="7068307" y="520882"/>
            <a:ext cx="4169187" cy="5298309"/>
          </a:xfrm>
          <a:prstGeom prst="rect">
            <a:avLst/>
          </a:prstGeom>
        </p:spPr>
      </p:pic>
    </p:spTree>
    <p:extLst>
      <p:ext uri="{BB962C8B-B14F-4D97-AF65-F5344CB8AC3E}">
        <p14:creationId xmlns:p14="http://schemas.microsoft.com/office/powerpoint/2010/main" val="3919859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DD49DE-2DED-B55B-9098-A9CC1A13C498}"/>
              </a:ext>
            </a:extLst>
          </p:cNvPr>
          <p:cNvSpPr/>
          <p:nvPr/>
        </p:nvSpPr>
        <p:spPr>
          <a:xfrm>
            <a:off x="-25053" y="0"/>
            <a:ext cx="4851748" cy="68809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8">
            <a:extLst>
              <a:ext uri="{FF2B5EF4-FFF2-40B4-BE49-F238E27FC236}">
                <a16:creationId xmlns:a16="http://schemas.microsoft.com/office/drawing/2014/main" id="{2C7EB73A-0754-82D9-2592-807D399C0B40}"/>
              </a:ext>
            </a:extLst>
          </p:cNvPr>
          <p:cNvSpPr/>
          <p:nvPr/>
        </p:nvSpPr>
        <p:spPr>
          <a:xfrm rot="17580000">
            <a:off x="-217692" y="-1182770"/>
            <a:ext cx="4403557" cy="3880183"/>
          </a:xfrm>
          <a:prstGeom prst="chord">
            <a:avLst/>
          </a:prstGeom>
          <a:solidFill>
            <a:srgbClr val="E80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a:extLst>
              <a:ext uri="{FF2B5EF4-FFF2-40B4-BE49-F238E27FC236}">
                <a16:creationId xmlns:a16="http://schemas.microsoft.com/office/drawing/2014/main" id="{8705D227-0F11-BBA8-5C8B-A1878226A0B2}"/>
              </a:ext>
            </a:extLst>
          </p:cNvPr>
          <p:cNvSpPr/>
          <p:nvPr/>
        </p:nvSpPr>
        <p:spPr>
          <a:xfrm rot="1440000">
            <a:off x="1869786" y="2940052"/>
            <a:ext cx="4403557" cy="3880183"/>
          </a:xfrm>
          <a:prstGeom prst="chord">
            <a:avLst/>
          </a:prstGeom>
          <a:solidFill>
            <a:srgbClr val="E80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EB417310-0A6C-934C-82AB-4E03FBC08928}"/>
              </a:ext>
            </a:extLst>
          </p:cNvPr>
          <p:cNvSpPr/>
          <p:nvPr/>
        </p:nvSpPr>
        <p:spPr>
          <a:xfrm rot="10800000">
            <a:off x="902615" y="915783"/>
            <a:ext cx="4367784" cy="503350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086D1-A533-9E62-D896-C57DBE02F204}"/>
              </a:ext>
            </a:extLst>
          </p:cNvPr>
          <p:cNvSpPr>
            <a:spLocks noGrp="1"/>
          </p:cNvSpPr>
          <p:nvPr>
            <p:ph type="title"/>
          </p:nvPr>
        </p:nvSpPr>
        <p:spPr>
          <a:xfrm>
            <a:off x="1591019" y="1907486"/>
            <a:ext cx="4364516" cy="3740093"/>
          </a:xfrm>
        </p:spPr>
        <p:txBody>
          <a:bodyPr/>
          <a:lstStyle/>
          <a:p>
            <a:r>
              <a:rPr lang="en-US" sz="5400" b="1">
                <a:latin typeface="Calibri"/>
                <a:cs typeface="Calibri"/>
              </a:rPr>
              <a:t>Create </a:t>
            </a:r>
            <a:br>
              <a:rPr lang="en-US" sz="5400" b="1">
                <a:latin typeface="Calibri"/>
                <a:cs typeface="Calibri"/>
              </a:rPr>
            </a:br>
            <a:r>
              <a:rPr lang="en-US" sz="5400" b="1">
                <a:latin typeface="Calibri"/>
                <a:cs typeface="Calibri"/>
              </a:rPr>
              <a:t>Your Own Postcard </a:t>
            </a:r>
            <a:br>
              <a:rPr lang="en-US" sz="5400" b="1">
                <a:latin typeface="Calibri"/>
                <a:cs typeface="Calibri"/>
              </a:rPr>
            </a:br>
            <a:r>
              <a:rPr lang="en-US" sz="5400" b="1">
                <a:latin typeface="Calibri"/>
                <a:cs typeface="Calibri"/>
              </a:rPr>
              <a:t>Art</a:t>
            </a:r>
            <a:endParaRPr lang="en-US" sz="5400">
              <a:latin typeface="Calibri"/>
              <a:cs typeface="Calibri"/>
            </a:endParaRPr>
          </a:p>
          <a:p>
            <a:endParaRPr lang="en-US" b="1"/>
          </a:p>
        </p:txBody>
      </p:sp>
      <p:sp>
        <p:nvSpPr>
          <p:cNvPr id="3" name="Content Placeholder 2">
            <a:extLst>
              <a:ext uri="{FF2B5EF4-FFF2-40B4-BE49-F238E27FC236}">
                <a16:creationId xmlns:a16="http://schemas.microsoft.com/office/drawing/2014/main" id="{C8D4D75C-9219-1C14-4722-0A8232B4F87B}"/>
              </a:ext>
            </a:extLst>
          </p:cNvPr>
          <p:cNvSpPr>
            <a:spLocks noGrp="1"/>
          </p:cNvSpPr>
          <p:nvPr>
            <p:ph idx="1"/>
          </p:nvPr>
        </p:nvSpPr>
        <p:spPr>
          <a:xfrm>
            <a:off x="5621356" y="1072807"/>
            <a:ext cx="5925238" cy="5251048"/>
          </a:xfrm>
        </p:spPr>
        <p:txBody>
          <a:bodyPr vert="horz" lIns="91440" tIns="45720" rIns="91440" bIns="45720" rtlCol="0" anchor="t">
            <a:noAutofit/>
          </a:bodyPr>
          <a:lstStyle/>
          <a:p>
            <a:pPr marL="0" indent="0">
              <a:buNone/>
            </a:pPr>
            <a:endParaRPr lang="en-US" sz="1800" b="1" dirty="0">
              <a:solidFill>
                <a:srgbClr val="211D1E"/>
              </a:solidFill>
              <a:latin typeface="Calibri"/>
              <a:cs typeface="Calibri"/>
            </a:endParaRPr>
          </a:p>
          <a:p>
            <a:pPr>
              <a:buNone/>
            </a:pPr>
            <a:r>
              <a:rPr lang="en-US" sz="2000" dirty="0">
                <a:solidFill>
                  <a:srgbClr val="211D1E"/>
                </a:solidFill>
                <a:latin typeface="Calibri"/>
                <a:cs typeface="Calibri"/>
              </a:rPr>
              <a:t> </a:t>
            </a:r>
            <a:r>
              <a:rPr lang="en-US" sz="2000" dirty="0">
                <a:solidFill>
                  <a:srgbClr val="000000"/>
                </a:solidFill>
                <a:latin typeface="Calibri"/>
                <a:cs typeface="Calibri"/>
              </a:rPr>
              <a:t>The artworks in this resource all explore different neighborhoods and activities that artists (of all ages) lived in and engaged with. Now, let’s think about our own unique stories. </a:t>
            </a:r>
          </a:p>
          <a:p>
            <a:pPr>
              <a:buNone/>
            </a:pPr>
            <a:endParaRPr lang="en-US" sz="2000" dirty="0">
              <a:solidFill>
                <a:srgbClr val="000000"/>
              </a:solidFill>
              <a:latin typeface="Calibri"/>
              <a:cs typeface="Calibri"/>
            </a:endParaRPr>
          </a:p>
          <a:p>
            <a:pPr>
              <a:buNone/>
            </a:pPr>
            <a:r>
              <a:rPr lang="en-US" sz="2000" dirty="0">
                <a:solidFill>
                  <a:srgbClr val="000000"/>
                </a:solidFill>
                <a:latin typeface="Calibri"/>
                <a:cs typeface="Calibri"/>
              </a:rPr>
              <a:t>   </a:t>
            </a:r>
            <a:r>
              <a:rPr lang="en-US" sz="2400" b="1" dirty="0">
                <a:solidFill>
                  <a:srgbClr val="000000"/>
                </a:solidFill>
                <a:latin typeface="Calibri"/>
                <a:cs typeface="Calibri"/>
              </a:rPr>
              <a:t>What are the places, people, or activities that are special to you?</a:t>
            </a:r>
            <a:endParaRPr lang="en-US" sz="2400" b="1" dirty="0">
              <a:latin typeface="Calibri"/>
              <a:cs typeface="Calibri"/>
            </a:endParaRPr>
          </a:p>
          <a:p>
            <a:pPr>
              <a:buNone/>
            </a:pPr>
            <a:r>
              <a:rPr lang="en-US" sz="2000" dirty="0">
                <a:solidFill>
                  <a:srgbClr val="000000"/>
                </a:solidFill>
                <a:latin typeface="Calibri"/>
                <a:cs typeface="Calibri"/>
              </a:rPr>
              <a:t>    </a:t>
            </a:r>
          </a:p>
          <a:p>
            <a:pPr>
              <a:buNone/>
            </a:pPr>
            <a:r>
              <a:rPr lang="en-US" sz="2000" dirty="0">
                <a:solidFill>
                  <a:srgbClr val="000000"/>
                </a:solidFill>
                <a:latin typeface="Calibri"/>
                <a:cs typeface="Calibri"/>
              </a:rPr>
              <a:t>    Design a postcard to share something with someone who lives outside your neighborhood. Have fun and be creative. Feel free to cut, bend, fold, or tear the postcard. You might even want to try </a:t>
            </a:r>
            <a:r>
              <a:rPr lang="en-US" sz="2000">
                <a:solidFill>
                  <a:srgbClr val="000000"/>
                </a:solidFill>
                <a:latin typeface="Calibri"/>
                <a:cs typeface="Calibri"/>
              </a:rPr>
              <a:t>adding words </a:t>
            </a:r>
            <a:r>
              <a:rPr lang="en-US" sz="2000" dirty="0">
                <a:solidFill>
                  <a:srgbClr val="000000"/>
                </a:solidFill>
                <a:latin typeface="Calibri"/>
                <a:cs typeface="Calibri"/>
              </a:rPr>
              <a:t>or materials that </a:t>
            </a:r>
            <a:r>
              <a:rPr lang="en-US" sz="2000">
                <a:solidFill>
                  <a:srgbClr val="000000"/>
                </a:solidFill>
                <a:latin typeface="Calibri"/>
                <a:cs typeface="Calibri"/>
              </a:rPr>
              <a:t>you find </a:t>
            </a:r>
            <a:r>
              <a:rPr lang="en-US" sz="2000" dirty="0">
                <a:solidFill>
                  <a:srgbClr val="000000"/>
                </a:solidFill>
                <a:latin typeface="Calibri"/>
                <a:cs typeface="Calibri"/>
              </a:rPr>
              <a:t>to your postcard. </a:t>
            </a:r>
            <a:endParaRPr lang="en-US" dirty="0"/>
          </a:p>
          <a:p>
            <a:pPr>
              <a:buNone/>
            </a:pPr>
            <a:endParaRPr lang="en-US" sz="1800" dirty="0">
              <a:solidFill>
                <a:srgbClr val="211D1E"/>
              </a:solidFill>
              <a:latin typeface="Calibri"/>
              <a:cs typeface="Calibri"/>
            </a:endParaRPr>
          </a:p>
          <a:p>
            <a:endParaRPr lang="en-US" sz="1800" dirty="0">
              <a:latin typeface="Calibri"/>
              <a:cs typeface="Calibri"/>
            </a:endParaRPr>
          </a:p>
        </p:txBody>
      </p:sp>
    </p:spTree>
    <p:extLst>
      <p:ext uri="{BB962C8B-B14F-4D97-AF65-F5344CB8AC3E}">
        <p14:creationId xmlns:p14="http://schemas.microsoft.com/office/powerpoint/2010/main" val="208640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rd 5">
            <a:extLst>
              <a:ext uri="{FF2B5EF4-FFF2-40B4-BE49-F238E27FC236}">
                <a16:creationId xmlns:a16="http://schemas.microsoft.com/office/drawing/2014/main" id="{F2689389-99D0-9D7D-A1DC-73C1C820B716}"/>
              </a:ext>
            </a:extLst>
          </p:cNvPr>
          <p:cNvSpPr/>
          <p:nvPr/>
        </p:nvSpPr>
        <p:spPr>
          <a:xfrm rot="17580000">
            <a:off x="-144040" y="-866032"/>
            <a:ext cx="3140242" cy="2797342"/>
          </a:xfrm>
          <a:prstGeom prst="chord">
            <a:avLst/>
          </a:prstGeom>
          <a:solidFill>
            <a:srgbClr val="FFE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EB417310-0A6C-934C-82AB-4E03FBC08928}"/>
              </a:ext>
            </a:extLst>
          </p:cNvPr>
          <p:cNvSpPr/>
          <p:nvPr/>
        </p:nvSpPr>
        <p:spPr>
          <a:xfrm rot="10800000">
            <a:off x="348389" y="236409"/>
            <a:ext cx="6580339" cy="1453019"/>
          </a:xfrm>
          <a:prstGeom prst="teardrop">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086D1-A533-9E62-D896-C57DBE02F204}"/>
              </a:ext>
            </a:extLst>
          </p:cNvPr>
          <p:cNvSpPr>
            <a:spLocks noGrp="1"/>
          </p:cNvSpPr>
          <p:nvPr>
            <p:ph type="title"/>
          </p:nvPr>
        </p:nvSpPr>
        <p:spPr>
          <a:xfrm>
            <a:off x="691308" y="392667"/>
            <a:ext cx="10515600" cy="1325563"/>
          </a:xfrm>
        </p:spPr>
        <p:txBody>
          <a:bodyPr/>
          <a:lstStyle/>
          <a:p>
            <a:r>
              <a:rPr lang="en-US" b="1">
                <a:solidFill>
                  <a:schemeClr val="bg1"/>
                </a:solidFill>
              </a:rPr>
              <a:t>The People's Art Center</a:t>
            </a:r>
          </a:p>
        </p:txBody>
      </p:sp>
      <p:sp>
        <p:nvSpPr>
          <p:cNvPr id="3" name="Content Placeholder 2">
            <a:extLst>
              <a:ext uri="{FF2B5EF4-FFF2-40B4-BE49-F238E27FC236}">
                <a16:creationId xmlns:a16="http://schemas.microsoft.com/office/drawing/2014/main" id="{C8D4D75C-9219-1C14-4722-0A8232B4F87B}"/>
              </a:ext>
            </a:extLst>
          </p:cNvPr>
          <p:cNvSpPr>
            <a:spLocks noGrp="1"/>
          </p:cNvSpPr>
          <p:nvPr>
            <p:ph idx="1"/>
          </p:nvPr>
        </p:nvSpPr>
        <p:spPr>
          <a:xfrm>
            <a:off x="1658605" y="2157884"/>
            <a:ext cx="8874790" cy="4351338"/>
          </a:xfrm>
        </p:spPr>
        <p:txBody>
          <a:bodyPr vert="horz" lIns="91440" tIns="45720" rIns="91440" bIns="45720" rtlCol="0" anchor="t">
            <a:normAutofit/>
          </a:bodyPr>
          <a:lstStyle/>
          <a:p>
            <a:pPr marL="0" indent="0">
              <a:buNone/>
            </a:pPr>
            <a:endParaRPr lang="en-US" sz="1200" b="1" dirty="0">
              <a:solidFill>
                <a:srgbClr val="211D1E"/>
              </a:solidFill>
              <a:latin typeface="Calibri"/>
              <a:cs typeface="Calibri"/>
            </a:endParaRPr>
          </a:p>
          <a:p>
            <a:pPr marL="0" indent="0">
              <a:spcAft>
                <a:spcPts val="1200"/>
              </a:spcAft>
              <a:buNone/>
            </a:pPr>
            <a:r>
              <a:rPr lang="en-US" sz="1800" dirty="0">
                <a:solidFill>
                  <a:srgbClr val="211D1E"/>
                </a:solidFill>
                <a:latin typeface="Calibri"/>
                <a:cs typeface="Calibri"/>
              </a:rPr>
              <a:t>The People’s Art Center (PAC) in St. Louis opened in 1942 as a </a:t>
            </a:r>
            <a:r>
              <a:rPr lang="en-US" sz="1800" dirty="0">
                <a:latin typeface="Calibri"/>
                <a:cs typeface="Calibri"/>
              </a:rPr>
              <a:t>Federal Art Project</a:t>
            </a:r>
            <a:r>
              <a:rPr lang="en-US" sz="1800" dirty="0">
                <a:solidFill>
                  <a:srgbClr val="211D1E"/>
                </a:solidFill>
                <a:latin typeface="Calibri"/>
                <a:cs typeface="Calibri"/>
              </a:rPr>
              <a:t>-funded community arts center. Many St. Louisans advocated for its establishment. Among the supporters were civic organizations such as the Urban League and the Saint Louis Art Museum, including its acting director, Charles Nagel. The Center’s staff worked to place art in the lives of everyday people through exhibitions and free art classes for all ages. Teachers promoted student work, such as the prints that decorated PAC annual reports and Christmas cards.</a:t>
            </a:r>
          </a:p>
          <a:p>
            <a:pPr marL="0" indent="0">
              <a:spcAft>
                <a:spcPts val="1200"/>
              </a:spcAft>
              <a:buNone/>
            </a:pPr>
            <a:r>
              <a:rPr lang="en-US" sz="1800" dirty="0">
                <a:solidFill>
                  <a:srgbClr val="211D1E"/>
                </a:solidFill>
                <a:latin typeface="Calibri"/>
                <a:cs typeface="Calibri"/>
              </a:rPr>
              <a:t>When the FAP ended in 1943, its administrators distributed thousands of artworks among museums, schools, and libraries. Nagel specifically asked for art by Black artists for use at the PAC. His request explains why many works included in the Saint Louis Art Museum collection of WPA artworks came to the Museum.</a:t>
            </a:r>
          </a:p>
          <a:p>
            <a:pPr marL="0" indent="0">
              <a:buNone/>
            </a:pPr>
            <a:endParaRPr lang="en-US" sz="1800" dirty="0">
              <a:latin typeface="Calibri"/>
              <a:cs typeface="Calibri"/>
            </a:endParaRPr>
          </a:p>
        </p:txBody>
      </p:sp>
    </p:spTree>
    <p:extLst>
      <p:ext uri="{BB962C8B-B14F-4D97-AF65-F5344CB8AC3E}">
        <p14:creationId xmlns:p14="http://schemas.microsoft.com/office/powerpoint/2010/main" val="135113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AEAA6BB0-66CF-CF63-D454-1F2E2357C05B}"/>
              </a:ext>
            </a:extLst>
          </p:cNvPr>
          <p:cNvSpPr/>
          <p:nvPr/>
        </p:nvSpPr>
        <p:spPr>
          <a:xfrm rot="6780000">
            <a:off x="2522960" y="4919152"/>
            <a:ext cx="3140242" cy="2797342"/>
          </a:xfrm>
          <a:prstGeom prst="chord">
            <a:avLst/>
          </a:prstGeom>
          <a:solidFill>
            <a:srgbClr val="FFE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ord 5">
            <a:extLst>
              <a:ext uri="{FF2B5EF4-FFF2-40B4-BE49-F238E27FC236}">
                <a16:creationId xmlns:a16="http://schemas.microsoft.com/office/drawing/2014/main" id="{D636EF9C-3C32-BA32-303F-78637F6D7F42}"/>
              </a:ext>
            </a:extLst>
          </p:cNvPr>
          <p:cNvSpPr/>
          <p:nvPr/>
        </p:nvSpPr>
        <p:spPr>
          <a:xfrm rot="17580000">
            <a:off x="-144040" y="-866032"/>
            <a:ext cx="3140242" cy="2797342"/>
          </a:xfrm>
          <a:prstGeom prst="chord">
            <a:avLst/>
          </a:prstGeom>
          <a:solidFill>
            <a:srgbClr val="FFE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a:extLst>
              <a:ext uri="{FF2B5EF4-FFF2-40B4-BE49-F238E27FC236}">
                <a16:creationId xmlns:a16="http://schemas.microsoft.com/office/drawing/2014/main" id="{EB417310-0A6C-934C-82AB-4E03FBC08928}"/>
              </a:ext>
            </a:extLst>
          </p:cNvPr>
          <p:cNvSpPr/>
          <p:nvPr/>
        </p:nvSpPr>
        <p:spPr>
          <a:xfrm rot="10800000">
            <a:off x="917594" y="1071855"/>
            <a:ext cx="4367784" cy="5033500"/>
          </a:xfrm>
          <a:prstGeom prst="teardrop">
            <a:avLst/>
          </a:prstGeom>
          <a:solidFill>
            <a:srgbClr val="E80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086D1-A533-9E62-D896-C57DBE02F204}"/>
              </a:ext>
            </a:extLst>
          </p:cNvPr>
          <p:cNvSpPr>
            <a:spLocks noGrp="1"/>
          </p:cNvSpPr>
          <p:nvPr>
            <p:ph type="title"/>
          </p:nvPr>
        </p:nvSpPr>
        <p:spPr>
          <a:xfrm>
            <a:off x="1728730" y="1714691"/>
            <a:ext cx="4364516" cy="3740093"/>
          </a:xfrm>
        </p:spPr>
        <p:txBody>
          <a:bodyPr>
            <a:normAutofit/>
          </a:bodyPr>
          <a:lstStyle/>
          <a:p>
            <a:r>
              <a:rPr lang="en-US" sz="4800" b="1">
                <a:solidFill>
                  <a:schemeClr val="bg1"/>
                </a:solidFill>
              </a:rPr>
              <a:t>About the Selected Children's Paintings</a:t>
            </a:r>
            <a:endParaRPr lang="en-US" sz="4800">
              <a:solidFill>
                <a:schemeClr val="bg1"/>
              </a:solidFill>
            </a:endParaRPr>
          </a:p>
        </p:txBody>
      </p:sp>
      <p:sp>
        <p:nvSpPr>
          <p:cNvPr id="3" name="Content Placeholder 2">
            <a:extLst>
              <a:ext uri="{FF2B5EF4-FFF2-40B4-BE49-F238E27FC236}">
                <a16:creationId xmlns:a16="http://schemas.microsoft.com/office/drawing/2014/main" id="{C8D4D75C-9219-1C14-4722-0A8232B4F87B}"/>
              </a:ext>
            </a:extLst>
          </p:cNvPr>
          <p:cNvSpPr>
            <a:spLocks noGrp="1"/>
          </p:cNvSpPr>
          <p:nvPr>
            <p:ph idx="1"/>
          </p:nvPr>
        </p:nvSpPr>
        <p:spPr>
          <a:xfrm>
            <a:off x="5876740" y="1249562"/>
            <a:ext cx="5613094" cy="4351338"/>
          </a:xfrm>
        </p:spPr>
        <p:txBody>
          <a:bodyPr vert="horz" lIns="91440" tIns="45720" rIns="91440" bIns="45720" rtlCol="0" anchor="t">
            <a:noAutofit/>
          </a:bodyPr>
          <a:lstStyle/>
          <a:p>
            <a:pPr>
              <a:buNone/>
            </a:pPr>
            <a:r>
              <a:rPr lang="en-US" sz="1800" dirty="0">
                <a:solidFill>
                  <a:srgbClr val="211D1E"/>
                </a:solidFill>
                <a:latin typeface="Calibri"/>
                <a:cs typeface="Calibri"/>
              </a:rPr>
              <a:t> This resource includes nine paintings created by youth artists at the </a:t>
            </a:r>
            <a:r>
              <a:rPr lang="en-US" sz="1800" dirty="0" err="1">
                <a:solidFill>
                  <a:srgbClr val="211D1E"/>
                </a:solidFill>
                <a:latin typeface="Calibri"/>
                <a:cs typeface="Calibri"/>
              </a:rPr>
              <a:t>LeMoyne</a:t>
            </a:r>
            <a:r>
              <a:rPr lang="en-US" sz="1800" dirty="0">
                <a:solidFill>
                  <a:srgbClr val="211D1E"/>
                </a:solidFill>
                <a:latin typeface="Calibri"/>
                <a:cs typeface="Calibri"/>
              </a:rPr>
              <a:t> Federal Art Center in Memphis, Tennessee. African American artists, aged 7 to 15 years old, gathered there to create these bold, bright paintings in a free art class. The Center opened in 1938, the result of a cooperative effort among the FAP in Tennessee, </a:t>
            </a:r>
            <a:r>
              <a:rPr lang="en-US" sz="1800" dirty="0" err="1">
                <a:solidFill>
                  <a:srgbClr val="211D1E"/>
                </a:solidFill>
                <a:latin typeface="Calibri"/>
                <a:cs typeface="Calibri"/>
              </a:rPr>
              <a:t>LeMoyne</a:t>
            </a:r>
            <a:r>
              <a:rPr lang="en-US" sz="1800" dirty="0">
                <a:solidFill>
                  <a:srgbClr val="211D1E"/>
                </a:solidFill>
                <a:latin typeface="Calibri"/>
                <a:cs typeface="Calibri"/>
              </a:rPr>
              <a:t>-Owen College, and Memphis’s African American communities. The nine paintings included here, and 30 others that were given to the Saint Louis Art Museum, were intended for use in instruction at the People’s Art Center.</a:t>
            </a:r>
            <a:endParaRPr lang="en-US" sz="1800" dirty="0">
              <a:solidFill>
                <a:srgbClr val="211D1E"/>
              </a:solidFill>
              <a:latin typeface="Calibri"/>
              <a:ea typeface="Calibri"/>
              <a:cs typeface="Calibri"/>
            </a:endParaRPr>
          </a:p>
          <a:p>
            <a:pPr>
              <a:buNone/>
            </a:pPr>
            <a:r>
              <a:rPr lang="en-US" sz="1800" dirty="0">
                <a:solidFill>
                  <a:srgbClr val="211D1E"/>
                </a:solidFill>
                <a:latin typeface="Calibri"/>
                <a:cs typeface="Calibri"/>
              </a:rPr>
              <a:t> Between 1936 and 1943, the FAP opened 107 community arts centers across the United States. Some centers, such as </a:t>
            </a:r>
            <a:r>
              <a:rPr lang="en-US" sz="1800" dirty="0" err="1">
                <a:solidFill>
                  <a:srgbClr val="211D1E"/>
                </a:solidFill>
                <a:latin typeface="Calibri"/>
                <a:cs typeface="Calibri"/>
              </a:rPr>
              <a:t>LeMoyne</a:t>
            </a:r>
            <a:r>
              <a:rPr lang="en-US" sz="1800" dirty="0">
                <a:solidFill>
                  <a:srgbClr val="211D1E"/>
                </a:solidFill>
                <a:latin typeface="Calibri"/>
                <a:cs typeface="Calibri"/>
              </a:rPr>
              <a:t>, explicitly extended the FAP’s outreach into Black communities. Others were deliberately integrated, such as the People’s Art Center in St. Louis.</a:t>
            </a:r>
          </a:p>
          <a:p>
            <a:pPr marL="0" indent="0">
              <a:buNone/>
            </a:pPr>
            <a:endParaRPr lang="en-US" sz="1800" dirty="0">
              <a:solidFill>
                <a:srgbClr val="211D1E"/>
              </a:solidFill>
              <a:latin typeface="Calibri"/>
              <a:cs typeface="Calibri"/>
            </a:endParaRPr>
          </a:p>
          <a:p>
            <a:endParaRPr lang="en-US" sz="1800" dirty="0">
              <a:latin typeface="Calibri"/>
              <a:cs typeface="Calibri"/>
            </a:endParaRPr>
          </a:p>
        </p:txBody>
      </p:sp>
    </p:spTree>
    <p:extLst>
      <p:ext uri="{BB962C8B-B14F-4D97-AF65-F5344CB8AC3E}">
        <p14:creationId xmlns:p14="http://schemas.microsoft.com/office/powerpoint/2010/main" val="21902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rawing of a house and a tree&#10;&#10;Description automatically generated">
            <a:extLst>
              <a:ext uri="{FF2B5EF4-FFF2-40B4-BE49-F238E27FC236}">
                <a16:creationId xmlns:a16="http://schemas.microsoft.com/office/drawing/2014/main" id="{C41EB1DD-74AD-724F-284F-87D6604E2B9A}"/>
              </a:ext>
            </a:extLst>
          </p:cNvPr>
          <p:cNvPicPr>
            <a:picLocks noGrp="1" noChangeAspect="1"/>
          </p:cNvPicPr>
          <p:nvPr>
            <p:ph idx="1"/>
          </p:nvPr>
        </p:nvPicPr>
        <p:blipFill>
          <a:blip r:embed="rId2"/>
          <a:stretch>
            <a:fillRect/>
          </a:stretch>
        </p:blipFill>
        <p:spPr>
          <a:xfrm>
            <a:off x="1101687" y="85288"/>
            <a:ext cx="9988626" cy="6684422"/>
          </a:xfrm>
        </p:spPr>
      </p:pic>
    </p:spTree>
    <p:extLst>
      <p:ext uri="{BB962C8B-B14F-4D97-AF65-F5344CB8AC3E}">
        <p14:creationId xmlns:p14="http://schemas.microsoft.com/office/powerpoint/2010/main" val="221925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7035188" y="1550700"/>
            <a:ext cx="4805190" cy="4351338"/>
          </a:xfrm>
        </p:spPr>
        <p:txBody>
          <a:bodyPr vert="horz" lIns="91440" tIns="45720" rIns="91440" bIns="45720" rtlCol="0" anchor="t">
            <a:noAutofit/>
          </a:bodyPr>
          <a:lstStyle/>
          <a:p>
            <a:pPr marL="457200" indent="-457200">
              <a:spcAft>
                <a:spcPts val="1000"/>
              </a:spcAft>
              <a:buAutoNum type="arabicPeriod"/>
            </a:pPr>
            <a:r>
              <a:rPr lang="en-US" sz="2000" dirty="0">
                <a:latin typeface="Calibri"/>
                <a:cs typeface="Calibri"/>
              </a:rPr>
              <a:t>At age 10, Emmett Erskine Jones painted this image of the </a:t>
            </a:r>
            <a:r>
              <a:rPr lang="en-US" sz="2000" dirty="0" err="1">
                <a:latin typeface="Calibri"/>
                <a:cs typeface="Calibri"/>
              </a:rPr>
              <a:t>LeMoyne</a:t>
            </a:r>
            <a:r>
              <a:rPr lang="en-US" sz="2000" dirty="0">
                <a:latin typeface="Calibri"/>
                <a:cs typeface="Calibri"/>
              </a:rPr>
              <a:t> Art Center, where he took art classes. We see the building from the outside. Imagine what is happening inside. What events or activities might be taking place? Share ideas with a partner.</a:t>
            </a:r>
            <a:endParaRPr lang="en-US" dirty="0"/>
          </a:p>
          <a:p>
            <a:pPr marL="457200" indent="-457200">
              <a:buAutoNum type="arabicPeriod"/>
            </a:pPr>
            <a:r>
              <a:rPr lang="en-US" sz="2000" dirty="0">
                <a:ea typeface="+mn-lt"/>
                <a:cs typeface="+mn-lt"/>
              </a:rPr>
              <a:t>Look closely at this picture. List words to describe what you see, such as colors, shapes, and details.</a:t>
            </a:r>
            <a:endParaRPr lang="en-US" dirty="0">
              <a:ea typeface="+mn-lt"/>
              <a:cs typeface="+mn-lt"/>
            </a:endParaRPr>
          </a:p>
          <a:p>
            <a:pPr marL="457200" indent="-457200">
              <a:spcAft>
                <a:spcPts val="1000"/>
              </a:spcAft>
              <a:buAutoNum type="arabicPeriod"/>
            </a:pPr>
            <a:r>
              <a:rPr lang="en-US" sz="2000" dirty="0">
                <a:latin typeface="Calibri"/>
                <a:cs typeface="Calibri"/>
              </a:rPr>
              <a:t>What time of day do you imagine it is in this picture? What do you see that makes you say that? </a:t>
            </a:r>
            <a:endParaRPr lang="en-US" sz="2000" dirty="0">
              <a:latin typeface="Calibri"/>
              <a:ea typeface="Calibri"/>
              <a:cs typeface="Calibri"/>
            </a:endParaRPr>
          </a:p>
          <a:p>
            <a:pPr marL="457200" indent="-457200">
              <a:buAutoNum type="arabicPeriod"/>
            </a:pPr>
            <a:endParaRPr lang="en-US" sz="2000" dirty="0"/>
          </a:p>
        </p:txBody>
      </p:sp>
      <p:pic>
        <p:nvPicPr>
          <p:cNvPr id="5" name="Content Placeholder 3" descr="A drawing of a house and a tree&#10;&#10;Description automatically generated">
            <a:extLst>
              <a:ext uri="{FF2B5EF4-FFF2-40B4-BE49-F238E27FC236}">
                <a16:creationId xmlns:a16="http://schemas.microsoft.com/office/drawing/2014/main" id="{9099513F-F740-5D17-308A-BB67FD05DC09}"/>
              </a:ext>
            </a:extLst>
          </p:cNvPr>
          <p:cNvPicPr>
            <a:picLocks noChangeAspect="1"/>
          </p:cNvPicPr>
          <p:nvPr/>
        </p:nvPicPr>
        <p:blipFill>
          <a:blip r:embed="rId2"/>
          <a:stretch>
            <a:fillRect/>
          </a:stretch>
        </p:blipFill>
        <p:spPr>
          <a:xfrm>
            <a:off x="312145" y="1581746"/>
            <a:ext cx="6408146" cy="4288254"/>
          </a:xfrm>
          <a:prstGeom prst="rect">
            <a:avLst/>
          </a:prstGeom>
        </p:spPr>
      </p:pic>
      <p:sp>
        <p:nvSpPr>
          <p:cNvPr id="6" name="TextBox 5">
            <a:extLst>
              <a:ext uri="{FF2B5EF4-FFF2-40B4-BE49-F238E27FC236}">
                <a16:creationId xmlns:a16="http://schemas.microsoft.com/office/drawing/2014/main" id="{3C2FD9A8-A9DA-266C-E07C-E1138ADEA350}"/>
              </a:ext>
            </a:extLst>
          </p:cNvPr>
          <p:cNvSpPr txBox="1"/>
          <p:nvPr/>
        </p:nvSpPr>
        <p:spPr>
          <a:xfrm>
            <a:off x="319035" y="6015033"/>
            <a:ext cx="6538687"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Emmett Erskine Jones, American, 1928–2018; </a:t>
            </a:r>
            <a:r>
              <a:rPr lang="en-US" sz="1100" i="1" dirty="0">
                <a:latin typeface="Calibri"/>
                <a:cs typeface="Calibri"/>
              </a:rPr>
              <a:t>The Art Center</a:t>
            </a:r>
            <a:r>
              <a:rPr lang="en-US" sz="1100" dirty="0">
                <a:latin typeface="Calibri"/>
                <a:cs typeface="Calibri"/>
              </a:rPr>
              <a:t>, 1938; poster paint on brown paper; 12 1/2 x 18 1/4 inches; Saint Louis Art Museum, Gift of the Federal Works Agency, Work Projects Administration 382:1943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pPr algn="ctr"/>
            <a:endParaRPr lang="en-US" sz="900" dirty="0">
              <a:latin typeface="Calibri"/>
              <a:cs typeface="Calibri"/>
            </a:endParaRPr>
          </a:p>
          <a:p>
            <a:pPr algn="l"/>
            <a:endParaRPr lang="en-US" dirty="0"/>
          </a:p>
        </p:txBody>
      </p:sp>
    </p:spTree>
    <p:extLst>
      <p:ext uri="{BB962C8B-B14F-4D97-AF65-F5344CB8AC3E}">
        <p14:creationId xmlns:p14="http://schemas.microsoft.com/office/powerpoint/2010/main" val="71966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ild&amp;#39;s drawing of a child and a dog&#10;&#10;Description automatically generated">
            <a:extLst>
              <a:ext uri="{FF2B5EF4-FFF2-40B4-BE49-F238E27FC236}">
                <a16:creationId xmlns:a16="http://schemas.microsoft.com/office/drawing/2014/main" id="{E669931A-BDBD-CFCB-5F6F-1F412377EA6A}"/>
              </a:ext>
            </a:extLst>
          </p:cNvPr>
          <p:cNvPicPr>
            <a:picLocks noGrp="1" noChangeAspect="1"/>
          </p:cNvPicPr>
          <p:nvPr>
            <p:ph idx="1"/>
          </p:nvPr>
        </p:nvPicPr>
        <p:blipFill>
          <a:blip r:embed="rId2"/>
          <a:stretch>
            <a:fillRect/>
          </a:stretch>
        </p:blipFill>
        <p:spPr>
          <a:xfrm>
            <a:off x="1799394" y="80208"/>
            <a:ext cx="8409599" cy="6712943"/>
          </a:xfrm>
        </p:spPr>
      </p:pic>
    </p:spTree>
    <p:extLst>
      <p:ext uri="{BB962C8B-B14F-4D97-AF65-F5344CB8AC3E}">
        <p14:creationId xmlns:p14="http://schemas.microsoft.com/office/powerpoint/2010/main" val="80335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ardrop 7">
            <a:extLst>
              <a:ext uri="{FF2B5EF4-FFF2-40B4-BE49-F238E27FC236}">
                <a16:creationId xmlns:a16="http://schemas.microsoft.com/office/drawing/2014/main" id="{20E04B6D-17C4-AEAC-669A-8F8D6FD72990}"/>
              </a:ext>
            </a:extLst>
          </p:cNvPr>
          <p:cNvSpPr/>
          <p:nvPr/>
        </p:nvSpPr>
        <p:spPr>
          <a:xfrm rot="10800000">
            <a:off x="311666" y="89515"/>
            <a:ext cx="5790797" cy="1324490"/>
          </a:xfrm>
          <a:prstGeom prst="teardrop">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18AB-B415-93B8-75EC-191DB821B8A2}"/>
              </a:ext>
            </a:extLst>
          </p:cNvPr>
          <p:cNvSpPr>
            <a:spLocks noGrp="1"/>
          </p:cNvSpPr>
          <p:nvPr>
            <p:ph type="title"/>
          </p:nvPr>
        </p:nvSpPr>
        <p:spPr>
          <a:xfrm>
            <a:off x="314899" y="163149"/>
            <a:ext cx="10515600" cy="1325563"/>
          </a:xfrm>
        </p:spPr>
        <p:txBody>
          <a:bodyPr/>
          <a:lstStyle/>
          <a:p>
            <a:r>
              <a:rPr lang="en-US" b="1"/>
              <a:t>Questions for Looking</a:t>
            </a:r>
          </a:p>
        </p:txBody>
      </p:sp>
      <p:sp>
        <p:nvSpPr>
          <p:cNvPr id="3" name="Content Placeholder 2">
            <a:extLst>
              <a:ext uri="{FF2B5EF4-FFF2-40B4-BE49-F238E27FC236}">
                <a16:creationId xmlns:a16="http://schemas.microsoft.com/office/drawing/2014/main" id="{972681D3-4B99-33D9-B665-12343335CB9C}"/>
              </a:ext>
            </a:extLst>
          </p:cNvPr>
          <p:cNvSpPr>
            <a:spLocks noGrp="1"/>
          </p:cNvSpPr>
          <p:nvPr>
            <p:ph idx="1"/>
          </p:nvPr>
        </p:nvSpPr>
        <p:spPr>
          <a:xfrm>
            <a:off x="6221646" y="1678463"/>
            <a:ext cx="5657667" cy="5430436"/>
          </a:xfrm>
        </p:spPr>
        <p:txBody>
          <a:bodyPr vert="horz" lIns="91440" tIns="45720" rIns="91440" bIns="45720" rtlCol="0" anchor="t">
            <a:noAutofit/>
          </a:bodyPr>
          <a:lstStyle/>
          <a:p>
            <a:pPr marL="342900" indent="-342900">
              <a:spcAft>
                <a:spcPts val="1000"/>
              </a:spcAft>
              <a:buAutoNum type="arabicPeriod"/>
            </a:pPr>
            <a:r>
              <a:rPr lang="en-US" sz="1800">
                <a:latin typeface="Calibri"/>
                <a:cs typeface="Calibri"/>
              </a:rPr>
              <a:t>The title of this work is </a:t>
            </a:r>
            <a:r>
              <a:rPr lang="en-US" sz="1800" i="1">
                <a:latin typeface="Calibri"/>
                <a:cs typeface="Calibri"/>
              </a:rPr>
              <a:t>Bin </a:t>
            </a:r>
            <a:r>
              <a:rPr lang="en-US" sz="1800" i="1" err="1">
                <a:latin typeface="Calibri"/>
                <a:cs typeface="Calibri"/>
              </a:rPr>
              <a:t>Fishin</a:t>
            </a:r>
            <a:r>
              <a:rPr lang="en-US" sz="1800" i="1">
                <a:latin typeface="Calibri"/>
                <a:cs typeface="Calibri"/>
              </a:rPr>
              <a:t>. </a:t>
            </a:r>
            <a:r>
              <a:rPr lang="en-US" sz="1800">
                <a:latin typeface="Calibri"/>
                <a:cs typeface="Calibri"/>
              </a:rPr>
              <a:t>The artist painted a figure outdoors. What are some activities that you like to do outside?</a:t>
            </a:r>
            <a:endParaRPr lang="en-US" dirty="0">
              <a:latin typeface="Calibri"/>
              <a:cs typeface="Calibri"/>
            </a:endParaRPr>
          </a:p>
          <a:p>
            <a:pPr marL="342900" indent="-342900">
              <a:buAutoNum type="arabicPeriod"/>
            </a:pPr>
            <a:r>
              <a:rPr lang="en-US" sz="1800" dirty="0">
                <a:latin typeface="Calibri"/>
                <a:ea typeface="+mn-lt"/>
                <a:cs typeface="+mn-lt"/>
              </a:rPr>
              <a:t>As you look at this person, what do you imagine they might be feeling in this moment? What do you see that makes you say that? Share your ideas with a classmate.</a:t>
            </a:r>
            <a:endParaRPr lang="en-US" dirty="0">
              <a:latin typeface="Calibri"/>
              <a:ea typeface="+mn-lt"/>
              <a:cs typeface="+mn-lt"/>
            </a:endParaRPr>
          </a:p>
          <a:p>
            <a:pPr marL="342900" indent="-342900">
              <a:spcAft>
                <a:spcPts val="1000"/>
              </a:spcAft>
              <a:buAutoNum type="arabicPeriod"/>
            </a:pPr>
            <a:r>
              <a:rPr lang="en-US" sz="1800">
                <a:latin typeface="Calibri"/>
                <a:cs typeface="Calibri"/>
              </a:rPr>
              <a:t>The figure is holding a fishing pole. What tools do you use every day? How do those tools help you </a:t>
            </a:r>
            <a:r>
              <a:rPr lang="en-US" sz="1800" dirty="0">
                <a:latin typeface="Calibri"/>
                <a:cs typeface="Calibri"/>
              </a:rPr>
              <a:t>complete </a:t>
            </a:r>
            <a:r>
              <a:rPr lang="en-US" sz="1800">
                <a:latin typeface="Calibri"/>
                <a:cs typeface="Calibri"/>
              </a:rPr>
              <a:t>tasks? </a:t>
            </a:r>
            <a:endParaRPr lang="en-US" sz="1800">
              <a:latin typeface="Calibri"/>
              <a:ea typeface="Calibri"/>
              <a:cs typeface="Calibri"/>
            </a:endParaRPr>
          </a:p>
          <a:p>
            <a:pPr marL="342900" indent="-342900">
              <a:buAutoNum type="arabicPeriod"/>
            </a:pPr>
            <a:r>
              <a:rPr lang="en-US" sz="1800" dirty="0">
                <a:latin typeface="Calibri"/>
                <a:ea typeface="+mn-lt"/>
                <a:cs typeface="+mn-lt"/>
              </a:rPr>
              <a:t>This painting may be a self-portrait of the artist. If you were to create your own self-portrait, how would you paint yourself? Draw your self-portrait. Think about what expression you would have on your face and what clothes you would wear.</a:t>
            </a:r>
            <a:endParaRPr lang="en-US">
              <a:latin typeface="Calibri"/>
              <a:cs typeface="Calibri"/>
            </a:endParaRPr>
          </a:p>
          <a:p>
            <a:pPr marL="342900" indent="-342900">
              <a:buAutoNum type="arabicPeriod"/>
            </a:pPr>
            <a:endParaRPr lang="en-US" sz="1800">
              <a:latin typeface="Calibri"/>
              <a:cs typeface="Calibri"/>
            </a:endParaRPr>
          </a:p>
        </p:txBody>
      </p:sp>
      <p:sp>
        <p:nvSpPr>
          <p:cNvPr id="6" name="TextBox 5">
            <a:extLst>
              <a:ext uri="{FF2B5EF4-FFF2-40B4-BE49-F238E27FC236}">
                <a16:creationId xmlns:a16="http://schemas.microsoft.com/office/drawing/2014/main" id="{3C2FD9A8-A9DA-266C-E07C-E1138ADEA350}"/>
              </a:ext>
            </a:extLst>
          </p:cNvPr>
          <p:cNvSpPr txBox="1"/>
          <p:nvPr/>
        </p:nvSpPr>
        <p:spPr>
          <a:xfrm>
            <a:off x="311666" y="5909616"/>
            <a:ext cx="5666518"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Scott Bell Jr., American, 1924–1984; </a:t>
            </a:r>
            <a:r>
              <a:rPr lang="en-US" sz="1100" i="1" dirty="0">
                <a:latin typeface="Calibri"/>
                <a:cs typeface="Calibri"/>
              </a:rPr>
              <a:t>Bin </a:t>
            </a:r>
            <a:r>
              <a:rPr lang="en-US" sz="1100" i="1" dirty="0" err="1">
                <a:latin typeface="Calibri"/>
                <a:cs typeface="Calibri"/>
              </a:rPr>
              <a:t>Fishin</a:t>
            </a:r>
            <a:r>
              <a:rPr lang="en-US" sz="1100" dirty="0">
                <a:latin typeface="Calibri"/>
                <a:cs typeface="Calibri"/>
              </a:rPr>
              <a:t>, 1938; poster paint on brown paper; 14 1/4 x 18 inches; Saint Louis Art Museum, Gift of the Federal Works Agency, Work Projects Administration 367:1943</a:t>
            </a:r>
          </a:p>
          <a:p>
            <a:endParaRPr lang="en-US" sz="1100" dirty="0">
              <a:latin typeface="Calibri"/>
              <a:cs typeface="Calibri"/>
            </a:endParaRPr>
          </a:p>
          <a:p>
            <a:r>
              <a:rPr lang="en-US" sz="1100" dirty="0">
                <a:latin typeface="Calibri"/>
                <a:cs typeface="Calibri"/>
              </a:rPr>
              <a:t>Created by youth artist at the </a:t>
            </a:r>
            <a:r>
              <a:rPr lang="en-US" sz="1100" dirty="0" err="1">
                <a:latin typeface="Calibri"/>
                <a:cs typeface="Calibri"/>
              </a:rPr>
              <a:t>LeMoyne</a:t>
            </a:r>
            <a:r>
              <a:rPr lang="en-US" sz="1100" dirty="0">
                <a:latin typeface="Calibri"/>
                <a:cs typeface="Calibri"/>
              </a:rPr>
              <a:t> Federal Art Center in Memphis, Tennessee</a:t>
            </a:r>
            <a:endParaRPr lang="en-US" sz="1100" dirty="0"/>
          </a:p>
          <a:p>
            <a:endParaRPr lang="en-US" sz="1100" dirty="0">
              <a:latin typeface="Calibri"/>
              <a:cs typeface="Calibri"/>
            </a:endParaRPr>
          </a:p>
          <a:p>
            <a:endParaRPr lang="en-US" sz="1100" dirty="0">
              <a:latin typeface="Calibri"/>
              <a:cs typeface="Calibri"/>
            </a:endParaRPr>
          </a:p>
          <a:p>
            <a:pPr algn="ctr"/>
            <a:endParaRPr lang="en-US" sz="900" dirty="0">
              <a:latin typeface="Calibri"/>
              <a:cs typeface="Calibri"/>
            </a:endParaRPr>
          </a:p>
          <a:p>
            <a:pPr algn="l"/>
            <a:endParaRPr lang="en-US" dirty="0"/>
          </a:p>
        </p:txBody>
      </p:sp>
      <p:pic>
        <p:nvPicPr>
          <p:cNvPr id="7" name="Content Placeholder 4" descr="A child&amp;#39;s drawing of a child and a dog&#10;&#10;Description automatically generated">
            <a:extLst>
              <a:ext uri="{FF2B5EF4-FFF2-40B4-BE49-F238E27FC236}">
                <a16:creationId xmlns:a16="http://schemas.microsoft.com/office/drawing/2014/main" id="{7E84569E-A5BC-6AE9-31FC-45E0255DEBA0}"/>
              </a:ext>
            </a:extLst>
          </p:cNvPr>
          <p:cNvPicPr>
            <a:picLocks noChangeAspect="1"/>
          </p:cNvPicPr>
          <p:nvPr/>
        </p:nvPicPr>
        <p:blipFill>
          <a:blip r:embed="rId2"/>
          <a:stretch>
            <a:fillRect/>
          </a:stretch>
        </p:blipFill>
        <p:spPr>
          <a:xfrm>
            <a:off x="312117" y="1484858"/>
            <a:ext cx="5664563" cy="4518751"/>
          </a:xfrm>
          <a:prstGeom prst="rect">
            <a:avLst/>
          </a:prstGeom>
        </p:spPr>
      </p:pic>
    </p:spTree>
    <p:extLst>
      <p:ext uri="{BB962C8B-B14F-4D97-AF65-F5344CB8AC3E}">
        <p14:creationId xmlns:p14="http://schemas.microsoft.com/office/powerpoint/2010/main" val="2638414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3087</Words>
  <Application>Microsoft Office PowerPoint</Application>
  <PresentationFormat>Widescreen</PresentationFormat>
  <Paragraphs>200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Aptos Display</vt:lpstr>
      <vt:lpstr>Arial</vt:lpstr>
      <vt:lpstr>Calibri</vt:lpstr>
      <vt:lpstr>Times New Roman</vt:lpstr>
      <vt:lpstr>office theme</vt:lpstr>
      <vt:lpstr>The Work of Art: Delivered</vt:lpstr>
      <vt:lpstr>About the Resource</vt:lpstr>
      <vt:lpstr>About the Exhibition</vt:lpstr>
      <vt:lpstr>The People's Art Center</vt:lpstr>
      <vt:lpstr>About the Selected Children's Paintings</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PowerPoint Presentation</vt:lpstr>
      <vt:lpstr>Questions for Looking</vt:lpstr>
      <vt:lpstr>Create  Your Own Postcard  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Art: Delivered</dc:title>
  <dc:creator>Kira Hegeman</dc:creator>
  <cp:lastModifiedBy>Kira Hegeman</cp:lastModifiedBy>
  <cp:revision>36</cp:revision>
  <dcterms:created xsi:type="dcterms:W3CDTF">2024-09-11T18:20:34Z</dcterms:created>
  <dcterms:modified xsi:type="dcterms:W3CDTF">2024-09-24T14:33:44Z</dcterms:modified>
</cp:coreProperties>
</file>